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 id="2147483665" r:id="rId2"/>
  </p:sldMasterIdLst>
  <p:notesMasterIdLst>
    <p:notesMasterId r:id="rId28"/>
  </p:notesMasterIdLst>
  <p:handoutMasterIdLst>
    <p:handoutMasterId r:id="rId29"/>
  </p:handoutMasterIdLst>
  <p:sldIdLst>
    <p:sldId id="256" r:id="rId3"/>
    <p:sldId id="257" r:id="rId4"/>
    <p:sldId id="260" r:id="rId5"/>
    <p:sldId id="281" r:id="rId6"/>
    <p:sldId id="287" r:id="rId7"/>
    <p:sldId id="288" r:id="rId8"/>
    <p:sldId id="282" r:id="rId9"/>
    <p:sldId id="283" r:id="rId10"/>
    <p:sldId id="284" r:id="rId11"/>
    <p:sldId id="266" r:id="rId12"/>
    <p:sldId id="267" r:id="rId13"/>
    <p:sldId id="285" r:id="rId14"/>
    <p:sldId id="286" r:id="rId15"/>
    <p:sldId id="289" r:id="rId16"/>
    <p:sldId id="268" r:id="rId17"/>
    <p:sldId id="270" r:id="rId18"/>
    <p:sldId id="277" r:id="rId19"/>
    <p:sldId id="278" r:id="rId20"/>
    <p:sldId id="279" r:id="rId21"/>
    <p:sldId id="271" r:id="rId22"/>
    <p:sldId id="272" r:id="rId23"/>
    <p:sldId id="274" r:id="rId24"/>
    <p:sldId id="273" r:id="rId25"/>
    <p:sldId id="275" r:id="rId26"/>
    <p:sldId id="290" r:id="rId27"/>
  </p:sldIdLst>
  <p:sldSz cx="9144000" cy="6858000" type="screen4x3"/>
  <p:notesSz cx="6858000" cy="9144000"/>
  <p:embeddedFontLst>
    <p:embeddedFont>
      <p:font typeface="Calibri" panose="020F0502020204030204" pitchFamily="34" charset="0"/>
      <p:regular r:id="rId30"/>
      <p:bold r:id="rId31"/>
      <p:italic r:id="rId32"/>
      <p:boldItalic r:id="rId33"/>
    </p:embeddedFont>
    <p:embeddedFont>
      <p:font typeface="Cuprum" panose="020B0604020202020204" charset="0"/>
      <p:regular r:id="rId34"/>
      <p:bold r:id="rId35"/>
      <p:italic r:id="rId36"/>
      <p:boldItalic r:id="rId37"/>
    </p:embeddedFont>
    <p:embeddedFont>
      <p:font typeface="Lato" panose="020F0502020204030203" pitchFamily="34" charset="0"/>
      <p:regular r:id="rId38"/>
      <p:bold r:id="rId39"/>
      <p:italic r:id="rId40"/>
      <p:boldItalic r:id="rId41"/>
    </p:embeddedFont>
    <p:embeddedFont>
      <p:font typeface="Source Sans Pro" panose="020B05030304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handoutMaster" Target="handoutMasters/handout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FC86C1-2E6E-C6E3-FC09-1A2C545345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C735D214-8078-8288-5E73-913BB91143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510404-F0F0-4F37-BF26-E0A6F20C34C6}" type="datetimeFigureOut">
              <a:rPr lang="it-IT" smtClean="0"/>
              <a:t>24/07/2023</a:t>
            </a:fld>
            <a:endParaRPr lang="it-IT"/>
          </a:p>
        </p:txBody>
      </p:sp>
      <p:sp>
        <p:nvSpPr>
          <p:cNvPr id="4" name="Footer Placeholder 3">
            <a:extLst>
              <a:ext uri="{FF2B5EF4-FFF2-40B4-BE49-F238E27FC236}">
                <a16:creationId xmlns:a16="http://schemas.microsoft.com/office/drawing/2014/main" id="{B041BEEA-6273-55E2-202B-3C623E5F8B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5296E800-AFC4-115F-DA66-82C6B03F11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EE649E-648D-458F-ADCB-3B3A6C659478}" type="slidenum">
              <a:rPr lang="it-IT" smtClean="0"/>
              <a:t>‹#›</a:t>
            </a:fld>
            <a:endParaRPr lang="it-IT"/>
          </a:p>
        </p:txBody>
      </p:sp>
    </p:spTree>
    <p:extLst>
      <p:ext uri="{BB962C8B-B14F-4D97-AF65-F5344CB8AC3E}">
        <p14:creationId xmlns:p14="http://schemas.microsoft.com/office/powerpoint/2010/main" val="21602497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75167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004135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170088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814749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579486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65565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143947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464355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4960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257876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12636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303744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44160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887499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389096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65091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63049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71139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53741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585123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416726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49761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
        <p:nvSpPr>
          <p:cNvPr id="15" name="Shape 15"/>
          <p:cNvSpPr txBox="1">
            <a:spLocks noGrp="1"/>
          </p:cNvSpPr>
          <p:nvPr>
            <p:ph type="sldNum" idx="12"/>
          </p:nvPr>
        </p:nvSpPr>
        <p:spPr>
          <a:xfrm>
            <a:off x="8556784" y="6333134"/>
            <a:ext cx="548700" cy="525000"/>
          </a:xfrm>
          <a:prstGeom prst="rect">
            <a:avLst/>
          </a:prstGeom>
        </p:spPr>
        <p:txBody>
          <a:bodyPr spcFirstLastPara="1" wrap="square" lIns="0" tIns="0" rIns="0" bIns="0" anchor="t" anchorCtr="0">
            <a:noAutofit/>
          </a:bodyPr>
          <a:lstStyle/>
          <a:p>
            <a:pPr marL="0" lvl="0" indent="0" algn="r">
              <a:spcBef>
                <a:spcPts val="0"/>
              </a:spcBef>
              <a:spcAft>
                <a:spcPts val="0"/>
              </a:spcAft>
              <a:buNone/>
            </a:pPr>
            <a:fld id="{00000000-1234-1234-1234-123412341234}" type="slidenum">
              <a:rPr lang="en" sz="1300" smtClean="0"/>
              <a:t>‹#›</a:t>
            </a:fld>
            <a:endParaRPr sz="13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Main poin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6" name="Shape 5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7"/>
        <p:cNvGrpSpPr/>
        <p:nvPr/>
      </p:nvGrpSpPr>
      <p:grpSpPr>
        <a:xfrm>
          <a:off x="0" y="0"/>
          <a:ext cx="0" cy="0"/>
          <a:chOff x="0" y="0"/>
          <a:chExt cx="0" cy="0"/>
        </a:xfrm>
      </p:grpSpPr>
      <p:sp>
        <p:nvSpPr>
          <p:cNvPr id="58" name="Shape 58"/>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0" name="Shape 60"/>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Shape 61"/>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2" name="Shape 6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ption">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65" name="Shape 6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ig numb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1474833"/>
            <a:ext cx="8520600" cy="26181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68" name="Shape 68"/>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9" name="Shape 6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0"/>
        <p:cNvGrpSpPr/>
        <p:nvPr/>
      </p:nvGrpSpPr>
      <p:grpSpPr>
        <a:xfrm>
          <a:off x="0" y="0"/>
          <a:ext cx="0" cy="0"/>
          <a:chOff x="0" y="0"/>
          <a:chExt cx="0" cy="0"/>
        </a:xfrm>
      </p:grpSpPr>
      <p:sp>
        <p:nvSpPr>
          <p:cNvPr id="71" name="Shape 7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 2">
    <p:spTree>
      <p:nvGrpSpPr>
        <p:cNvPr id="1" name="Shape 72"/>
        <p:cNvGrpSpPr/>
        <p:nvPr/>
      </p:nvGrpSpPr>
      <p:grpSpPr>
        <a:xfrm>
          <a:off x="0" y="0"/>
          <a:ext cx="0" cy="0"/>
          <a:chOff x="0" y="0"/>
          <a:chExt cx="0" cy="0"/>
        </a:xfrm>
      </p:grpSpPr>
      <p:sp>
        <p:nvSpPr>
          <p:cNvPr id="73" name="Shape 73"/>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sz="1300"/>
              <a:t>‹#›</a:t>
            </a:fld>
            <a:endParaRPr sz="13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 3">
    <p:spTree>
      <p:nvGrpSpPr>
        <p:cNvPr id="1" name="Shape 74"/>
        <p:cNvGrpSpPr/>
        <p:nvPr/>
      </p:nvGrpSpPr>
      <p:grpSpPr>
        <a:xfrm>
          <a:off x="0" y="0"/>
          <a:ext cx="0" cy="0"/>
          <a:chOff x="0" y="0"/>
          <a:chExt cx="0" cy="0"/>
        </a:xfrm>
      </p:grpSpPr>
      <p:sp>
        <p:nvSpPr>
          <p:cNvPr id="75" name="Shape 7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sz="1300"/>
              <a:t>‹#›</a:t>
            </a:fld>
            <a:endParaRPr sz="13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685800" y="2111123"/>
            <a:ext cx="7772400" cy="1546500"/>
          </a:xfrm>
          <a:prstGeom prst="rect">
            <a:avLst/>
          </a:prstGeom>
        </p:spPr>
        <p:txBody>
          <a:bodyPr spcFirstLastPara="1" wrap="square" lIns="82925" tIns="82925" rIns="82925" bIns="82925" anchor="ctr" anchorCtr="0"/>
          <a:lstStyle>
            <a:lvl1pPr lvl="0" algn="ctr" rtl="0">
              <a:spcBef>
                <a:spcPts val="0"/>
              </a:spcBef>
              <a:spcAft>
                <a:spcPts val="0"/>
              </a:spcAft>
              <a:buSzPts val="4800"/>
              <a:buFont typeface="Lato"/>
              <a:buChar char="●"/>
              <a:defRPr sz="4800" b="0">
                <a:latin typeface="Lato"/>
                <a:ea typeface="Lato"/>
                <a:cs typeface="Lato"/>
                <a:sym typeface="Lato"/>
              </a:defRPr>
            </a:lvl1pPr>
            <a:lvl2pPr lvl="1" algn="ctr" rtl="0">
              <a:spcBef>
                <a:spcPts val="0"/>
              </a:spcBef>
              <a:spcAft>
                <a:spcPts val="0"/>
              </a:spcAft>
              <a:buSzPts val="4800"/>
              <a:buChar char="○"/>
              <a:defRPr sz="4800"/>
            </a:lvl2pPr>
            <a:lvl3pPr lvl="2" algn="ctr" rtl="0">
              <a:spcBef>
                <a:spcPts val="0"/>
              </a:spcBef>
              <a:spcAft>
                <a:spcPts val="0"/>
              </a:spcAft>
              <a:buSzPts val="4800"/>
              <a:buChar char="■"/>
              <a:defRPr sz="4800"/>
            </a:lvl3pPr>
            <a:lvl4pPr lvl="3" algn="ctr" rtl="0">
              <a:spcBef>
                <a:spcPts val="0"/>
              </a:spcBef>
              <a:spcAft>
                <a:spcPts val="0"/>
              </a:spcAft>
              <a:buSzPts val="4800"/>
              <a:buChar char="●"/>
              <a:defRPr sz="4800"/>
            </a:lvl4pPr>
            <a:lvl5pPr lvl="4" algn="ctr" rtl="0">
              <a:spcBef>
                <a:spcPts val="0"/>
              </a:spcBef>
              <a:spcAft>
                <a:spcPts val="0"/>
              </a:spcAft>
              <a:buSzPts val="4800"/>
              <a:buChar char="○"/>
              <a:defRPr sz="4800"/>
            </a:lvl5pPr>
            <a:lvl6pPr lvl="5" algn="ctr" rtl="0">
              <a:spcBef>
                <a:spcPts val="0"/>
              </a:spcBef>
              <a:spcAft>
                <a:spcPts val="0"/>
              </a:spcAft>
              <a:buSzPts val="4800"/>
              <a:buChar char="■"/>
              <a:defRPr sz="4800"/>
            </a:lvl6pPr>
            <a:lvl7pPr lvl="6" algn="ctr" rtl="0">
              <a:spcBef>
                <a:spcPts val="0"/>
              </a:spcBef>
              <a:spcAft>
                <a:spcPts val="0"/>
              </a:spcAft>
              <a:buSzPts val="4800"/>
              <a:buChar char="●"/>
              <a:defRPr sz="4800"/>
            </a:lvl7pPr>
            <a:lvl8pPr lvl="7" algn="ctr" rtl="0">
              <a:spcBef>
                <a:spcPts val="0"/>
              </a:spcBef>
              <a:spcAft>
                <a:spcPts val="0"/>
              </a:spcAft>
              <a:buSzPts val="4800"/>
              <a:buChar char="○"/>
              <a:defRPr sz="4800"/>
            </a:lvl8pPr>
            <a:lvl9pPr lvl="8" algn="ctr" rtl="0">
              <a:spcBef>
                <a:spcPts val="0"/>
              </a:spcBef>
              <a:spcAft>
                <a:spcPts val="0"/>
              </a:spcAft>
              <a:buSzPts val="4800"/>
              <a:buChar char="■"/>
              <a:defRPr sz="4800"/>
            </a:lvl9pPr>
          </a:lstStyle>
          <a:p>
            <a:r>
              <a:rPr lang="en-US"/>
              <a:t>Click to edit Master title style</a:t>
            </a:r>
            <a:endParaRPr/>
          </a:p>
        </p:txBody>
      </p:sp>
      <p:sp>
        <p:nvSpPr>
          <p:cNvPr id="18" name="Shape 18"/>
          <p:cNvSpPr txBox="1">
            <a:spLocks noGrp="1"/>
          </p:cNvSpPr>
          <p:nvPr>
            <p:ph type="subTitle" idx="1"/>
          </p:nvPr>
        </p:nvSpPr>
        <p:spPr>
          <a:xfrm>
            <a:off x="685800" y="3786738"/>
            <a:ext cx="7772400" cy="1046400"/>
          </a:xfrm>
          <a:prstGeom prst="rect">
            <a:avLst/>
          </a:prstGeom>
        </p:spPr>
        <p:txBody>
          <a:bodyPr spcFirstLastPara="1" wrap="square" lIns="82925" tIns="82925" rIns="82925" bIns="82925" anchor="t" anchorCtr="0"/>
          <a:lstStyle>
            <a:lvl1pPr lvl="0" algn="ctr" rtl="0">
              <a:spcBef>
                <a:spcPts val="0"/>
              </a:spcBef>
              <a:spcAft>
                <a:spcPts val="0"/>
              </a:spcAft>
              <a:buClr>
                <a:schemeClr val="dk2"/>
              </a:buClr>
              <a:buSzPts val="1300"/>
              <a:buFont typeface="Lato"/>
              <a:buNone/>
              <a:defRPr>
                <a:solidFill>
                  <a:schemeClr val="dk2"/>
                </a:solidFill>
                <a:latin typeface="Lato"/>
                <a:ea typeface="Lato"/>
                <a:cs typeface="Lato"/>
                <a:sym typeface="Lato"/>
              </a:defRPr>
            </a:lvl1pPr>
            <a:lvl2pPr lvl="1" algn="ctr" rtl="0">
              <a:spcBef>
                <a:spcPts val="1300"/>
              </a:spcBef>
              <a:spcAft>
                <a:spcPts val="0"/>
              </a:spcAft>
              <a:buClr>
                <a:schemeClr val="dk2"/>
              </a:buClr>
              <a:buSzPts val="3000"/>
              <a:buNone/>
              <a:defRPr sz="3000">
                <a:solidFill>
                  <a:schemeClr val="dk2"/>
                </a:solidFill>
              </a:defRPr>
            </a:lvl2pPr>
            <a:lvl3pPr lvl="2" algn="ctr" rtl="0">
              <a:spcBef>
                <a:spcPts val="1000"/>
              </a:spcBef>
              <a:spcAft>
                <a:spcPts val="0"/>
              </a:spcAft>
              <a:buClr>
                <a:schemeClr val="dk2"/>
              </a:buClr>
              <a:buSzPts val="3000"/>
              <a:buNone/>
              <a:defRPr sz="3000">
                <a:solidFill>
                  <a:schemeClr val="dk2"/>
                </a:solidFill>
              </a:defRPr>
            </a:lvl3pPr>
            <a:lvl4pPr lvl="3" algn="ctr" rtl="0">
              <a:spcBef>
                <a:spcPts val="700"/>
              </a:spcBef>
              <a:spcAft>
                <a:spcPts val="0"/>
              </a:spcAft>
              <a:buClr>
                <a:schemeClr val="dk2"/>
              </a:buClr>
              <a:buSzPts val="3000"/>
              <a:buNone/>
              <a:defRPr sz="3000">
                <a:solidFill>
                  <a:schemeClr val="dk2"/>
                </a:solidFill>
              </a:defRPr>
            </a:lvl4pPr>
            <a:lvl5pPr lvl="4" algn="ctr" rtl="0">
              <a:spcBef>
                <a:spcPts val="500"/>
              </a:spcBef>
              <a:spcAft>
                <a:spcPts val="0"/>
              </a:spcAft>
              <a:buClr>
                <a:schemeClr val="dk2"/>
              </a:buClr>
              <a:buSzPts val="3000"/>
              <a:buNone/>
              <a:defRPr sz="3000">
                <a:solidFill>
                  <a:schemeClr val="dk2"/>
                </a:solidFill>
              </a:defRPr>
            </a:lvl5pPr>
            <a:lvl6pPr lvl="5" algn="ctr" rtl="0">
              <a:spcBef>
                <a:spcPts val="200"/>
              </a:spcBef>
              <a:spcAft>
                <a:spcPts val="0"/>
              </a:spcAft>
              <a:buClr>
                <a:schemeClr val="dk2"/>
              </a:buClr>
              <a:buSzPts val="3000"/>
              <a:buNone/>
              <a:defRPr sz="3000">
                <a:solidFill>
                  <a:schemeClr val="dk2"/>
                </a:solidFill>
              </a:defRPr>
            </a:lvl6pPr>
            <a:lvl7pPr lvl="6" algn="ctr" rtl="0">
              <a:spcBef>
                <a:spcPts val="200"/>
              </a:spcBef>
              <a:spcAft>
                <a:spcPts val="0"/>
              </a:spcAft>
              <a:buClr>
                <a:schemeClr val="dk2"/>
              </a:buClr>
              <a:buSzPts val="3000"/>
              <a:buNone/>
              <a:defRPr sz="3000">
                <a:solidFill>
                  <a:schemeClr val="dk2"/>
                </a:solidFill>
              </a:defRPr>
            </a:lvl7pPr>
            <a:lvl8pPr lvl="7" algn="ctr" rtl="0">
              <a:spcBef>
                <a:spcPts val="200"/>
              </a:spcBef>
              <a:spcAft>
                <a:spcPts val="0"/>
              </a:spcAft>
              <a:buClr>
                <a:schemeClr val="dk2"/>
              </a:buClr>
              <a:buSzPts val="3000"/>
              <a:buNone/>
              <a:defRPr sz="3000">
                <a:solidFill>
                  <a:schemeClr val="dk2"/>
                </a:solidFill>
              </a:defRPr>
            </a:lvl8pPr>
            <a:lvl9pPr lvl="8" algn="ctr" rtl="0">
              <a:spcBef>
                <a:spcPts val="200"/>
              </a:spcBef>
              <a:spcAft>
                <a:spcPts val="200"/>
              </a:spcAft>
              <a:buClr>
                <a:schemeClr val="dk2"/>
              </a:buClr>
              <a:buSzPts val="3000"/>
              <a:buNone/>
              <a:defRPr sz="3000">
                <a:solidFill>
                  <a:schemeClr val="dk2"/>
                </a:solidFill>
              </a:defRPr>
            </a:lvl9pPr>
          </a:lstStyle>
          <a:p>
            <a:r>
              <a:rPr lang="en-US"/>
              <a:t>Click to edit Master subtitle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57200" y="-182567"/>
            <a:ext cx="5213100" cy="1143300"/>
          </a:xfrm>
          <a:prstGeom prst="rect">
            <a:avLst/>
          </a:prstGeom>
        </p:spPr>
        <p:txBody>
          <a:bodyPr spcFirstLastPara="1" wrap="square" lIns="82925" tIns="82925" rIns="82925" bIns="82925" anchor="ctr" anchorCtr="0"/>
          <a:lstStyle>
            <a:lvl1pPr lvl="0" rtl="0">
              <a:spcBef>
                <a:spcPts val="0"/>
              </a:spcBef>
              <a:spcAft>
                <a:spcPts val="0"/>
              </a:spcAft>
              <a:buClr>
                <a:srgbClr val="FFFFFF"/>
              </a:buClr>
              <a:buSzPts val="3000"/>
              <a:buFont typeface="Source Sans Pro"/>
              <a:buChar char="●"/>
              <a:defRPr sz="3000" b="0">
                <a:solidFill>
                  <a:srgbClr val="FFFFFF"/>
                </a:solidFill>
                <a:latin typeface="Source Sans Pro"/>
                <a:ea typeface="Source Sans Pro"/>
                <a:cs typeface="Source Sans Pro"/>
                <a:sym typeface="Source Sans Pro"/>
              </a:defRPr>
            </a:lvl1pPr>
            <a:lvl2pPr lvl="1" rtl="0">
              <a:spcBef>
                <a:spcPts val="0"/>
              </a:spcBef>
              <a:spcAft>
                <a:spcPts val="0"/>
              </a:spcAft>
              <a:buSzPts val="1300"/>
              <a:buChar char="○"/>
              <a:defRPr/>
            </a:lvl2pPr>
            <a:lvl3pPr lvl="2" rtl="0">
              <a:spcBef>
                <a:spcPts val="0"/>
              </a:spcBef>
              <a:spcAft>
                <a:spcPts val="0"/>
              </a:spcAft>
              <a:buSzPts val="1300"/>
              <a:buChar char="■"/>
              <a:defRPr/>
            </a:lvl3pPr>
            <a:lvl4pPr lvl="3" rtl="0">
              <a:spcBef>
                <a:spcPts val="0"/>
              </a:spcBef>
              <a:spcAft>
                <a:spcPts val="0"/>
              </a:spcAft>
              <a:buSzPts val="1300"/>
              <a:buChar char="●"/>
              <a:defRPr/>
            </a:lvl4pPr>
            <a:lvl5pPr lvl="4" rtl="0">
              <a:spcBef>
                <a:spcPts val="0"/>
              </a:spcBef>
              <a:spcAft>
                <a:spcPts val="0"/>
              </a:spcAft>
              <a:buSzPts val="1300"/>
              <a:buChar char="○"/>
              <a:defRPr/>
            </a:lvl5pPr>
            <a:lvl6pPr lvl="5" rtl="0">
              <a:spcBef>
                <a:spcPts val="0"/>
              </a:spcBef>
              <a:spcAft>
                <a:spcPts val="0"/>
              </a:spcAft>
              <a:buSzPts val="1300"/>
              <a:buChar char="■"/>
              <a:defRPr/>
            </a:lvl6pPr>
            <a:lvl7pPr lvl="6" rtl="0">
              <a:spcBef>
                <a:spcPts val="0"/>
              </a:spcBef>
              <a:spcAft>
                <a:spcPts val="0"/>
              </a:spcAft>
              <a:buSzPts val="1300"/>
              <a:buChar char="●"/>
              <a:defRPr/>
            </a:lvl7pPr>
            <a:lvl8pPr lvl="7" rtl="0">
              <a:spcBef>
                <a:spcPts val="0"/>
              </a:spcBef>
              <a:spcAft>
                <a:spcPts val="0"/>
              </a:spcAft>
              <a:buSzPts val="1300"/>
              <a:buChar char="○"/>
              <a:defRPr/>
            </a:lvl8pPr>
            <a:lvl9pPr lvl="8" rtl="0">
              <a:spcBef>
                <a:spcPts val="0"/>
              </a:spcBef>
              <a:spcAft>
                <a:spcPts val="0"/>
              </a:spcAft>
              <a:buSzPts val="1300"/>
              <a:buChar char="■"/>
              <a:defRPr/>
            </a:lvl9pPr>
          </a:lstStyle>
          <a:p>
            <a:r>
              <a:rPr lang="en-US"/>
              <a:t>Click to edit Master title style</a:t>
            </a:r>
            <a:endParaRPr/>
          </a:p>
        </p:txBody>
      </p:sp>
      <p:sp>
        <p:nvSpPr>
          <p:cNvPr id="21" name="Shape 21"/>
          <p:cNvSpPr txBox="1">
            <a:spLocks noGrp="1"/>
          </p:cNvSpPr>
          <p:nvPr>
            <p:ph type="body" idx="1"/>
          </p:nvPr>
        </p:nvSpPr>
        <p:spPr>
          <a:xfrm>
            <a:off x="457200" y="960725"/>
            <a:ext cx="8229600" cy="5578500"/>
          </a:xfrm>
          <a:prstGeom prst="rect">
            <a:avLst/>
          </a:prstGeom>
          <a:ln>
            <a:noFill/>
          </a:ln>
        </p:spPr>
        <p:txBody>
          <a:bodyPr spcFirstLastPara="1" wrap="square" lIns="82925" tIns="82925" rIns="82925" bIns="82925" anchor="t" anchorCtr="0"/>
          <a:lstStyle>
            <a:lvl1pPr marL="457200" lvl="0" indent="-368300" rtl="0">
              <a:spcBef>
                <a:spcPts val="0"/>
              </a:spcBef>
              <a:spcAft>
                <a:spcPts val="0"/>
              </a:spcAft>
              <a:buSzPts val="2200"/>
              <a:buFont typeface="Calibri"/>
              <a:buChar char="●"/>
              <a:defRPr sz="2200">
                <a:latin typeface="Calibri"/>
                <a:ea typeface="Calibri"/>
                <a:cs typeface="Calibri"/>
                <a:sym typeface="Calibri"/>
              </a:defRPr>
            </a:lvl1pPr>
            <a:lvl2pPr marL="914400" lvl="1" indent="-368300" rtl="0">
              <a:spcBef>
                <a:spcPts val="1300"/>
              </a:spcBef>
              <a:spcAft>
                <a:spcPts val="0"/>
              </a:spcAft>
              <a:buSzPts val="2200"/>
              <a:buFont typeface="Calibri"/>
              <a:buChar char="○"/>
              <a:defRPr sz="2200">
                <a:latin typeface="Calibri"/>
                <a:ea typeface="Calibri"/>
                <a:cs typeface="Calibri"/>
                <a:sym typeface="Calibri"/>
              </a:defRPr>
            </a:lvl2pPr>
            <a:lvl3pPr marL="1371600" lvl="2" indent="-368300" rtl="0">
              <a:spcBef>
                <a:spcPts val="1000"/>
              </a:spcBef>
              <a:spcAft>
                <a:spcPts val="0"/>
              </a:spcAft>
              <a:buSzPts val="2200"/>
              <a:buFont typeface="Calibri"/>
              <a:buChar char="■"/>
              <a:defRPr sz="2200">
                <a:latin typeface="Calibri"/>
                <a:ea typeface="Calibri"/>
                <a:cs typeface="Calibri"/>
                <a:sym typeface="Calibri"/>
              </a:defRPr>
            </a:lvl3pPr>
            <a:lvl4pPr marL="1828800" lvl="3" indent="-368300" rtl="0">
              <a:spcBef>
                <a:spcPts val="700"/>
              </a:spcBef>
              <a:spcAft>
                <a:spcPts val="0"/>
              </a:spcAft>
              <a:buSzPts val="2200"/>
              <a:buFont typeface="Calibri"/>
              <a:buChar char="●"/>
              <a:defRPr sz="2200">
                <a:latin typeface="Calibri"/>
                <a:ea typeface="Calibri"/>
                <a:cs typeface="Calibri"/>
                <a:sym typeface="Calibri"/>
              </a:defRPr>
            </a:lvl4pPr>
            <a:lvl5pPr marL="2286000" lvl="4" indent="-368300" rtl="0">
              <a:spcBef>
                <a:spcPts val="500"/>
              </a:spcBef>
              <a:spcAft>
                <a:spcPts val="0"/>
              </a:spcAft>
              <a:buSzPts val="2200"/>
              <a:buFont typeface="Calibri"/>
              <a:buChar char="○"/>
              <a:defRPr sz="2200">
                <a:latin typeface="Calibri"/>
                <a:ea typeface="Calibri"/>
                <a:cs typeface="Calibri"/>
                <a:sym typeface="Calibri"/>
              </a:defRPr>
            </a:lvl5pPr>
            <a:lvl6pPr marL="2743200" lvl="5" indent="-368300" rtl="0">
              <a:spcBef>
                <a:spcPts val="200"/>
              </a:spcBef>
              <a:spcAft>
                <a:spcPts val="0"/>
              </a:spcAft>
              <a:buSzPts val="2200"/>
              <a:buFont typeface="Calibri"/>
              <a:buChar char="■"/>
              <a:defRPr sz="2200">
                <a:latin typeface="Calibri"/>
                <a:ea typeface="Calibri"/>
                <a:cs typeface="Calibri"/>
                <a:sym typeface="Calibri"/>
              </a:defRPr>
            </a:lvl6pPr>
            <a:lvl7pPr marL="3200400" lvl="6" indent="-368300" rtl="0">
              <a:spcBef>
                <a:spcPts val="200"/>
              </a:spcBef>
              <a:spcAft>
                <a:spcPts val="0"/>
              </a:spcAft>
              <a:buSzPts val="2200"/>
              <a:buFont typeface="Calibri"/>
              <a:buChar char="●"/>
              <a:defRPr sz="2200">
                <a:latin typeface="Calibri"/>
                <a:ea typeface="Calibri"/>
                <a:cs typeface="Calibri"/>
                <a:sym typeface="Calibri"/>
              </a:defRPr>
            </a:lvl7pPr>
            <a:lvl8pPr marL="3657600" lvl="7" indent="-368300" rtl="0">
              <a:spcBef>
                <a:spcPts val="200"/>
              </a:spcBef>
              <a:spcAft>
                <a:spcPts val="0"/>
              </a:spcAft>
              <a:buSzPts val="2200"/>
              <a:buFont typeface="Calibri"/>
              <a:buChar char="○"/>
              <a:defRPr sz="2200">
                <a:latin typeface="Calibri"/>
                <a:ea typeface="Calibri"/>
                <a:cs typeface="Calibri"/>
                <a:sym typeface="Calibri"/>
              </a:defRPr>
            </a:lvl8pPr>
            <a:lvl9pPr marL="4114800" lvl="8" indent="-368300" rtl="0">
              <a:spcBef>
                <a:spcPts val="200"/>
              </a:spcBef>
              <a:spcAft>
                <a:spcPts val="200"/>
              </a:spcAft>
              <a:buSzPts val="2200"/>
              <a:buFont typeface="Calibri"/>
              <a:buChar char="■"/>
              <a:defRPr sz="2200">
                <a:latin typeface="Calibri"/>
                <a:ea typeface="Calibri"/>
                <a:cs typeface="Calibri"/>
                <a:sym typeface="Calibri"/>
              </a:defRPr>
            </a:lvl9pPr>
          </a:lstStyle>
          <a:p>
            <a:pPr lvl="0"/>
            <a:r>
              <a:rPr lang="en-US"/>
              <a:t>Click to edit Master text styles</a:t>
            </a:r>
          </a:p>
        </p:txBody>
      </p:sp>
      <p:sp>
        <p:nvSpPr>
          <p:cNvPr id="22" name="Shape 22"/>
          <p:cNvSpPr txBox="1">
            <a:spLocks noGrp="1"/>
          </p:cNvSpPr>
          <p:nvPr>
            <p:ph type="subTitle" idx="2"/>
          </p:nvPr>
        </p:nvSpPr>
        <p:spPr>
          <a:xfrm>
            <a:off x="4404025" y="-324175"/>
            <a:ext cx="2916300" cy="1129200"/>
          </a:xfrm>
          <a:prstGeom prst="rect">
            <a:avLst/>
          </a:prstGeom>
        </p:spPr>
        <p:txBody>
          <a:bodyPr spcFirstLastPara="1" wrap="square" lIns="82925" tIns="82925" rIns="82925" bIns="82925" anchor="b" anchorCtr="0"/>
          <a:lstStyle>
            <a:lvl1pPr lvl="0" algn="r" rtl="0">
              <a:spcBef>
                <a:spcPts val="0"/>
              </a:spcBef>
              <a:spcAft>
                <a:spcPts val="0"/>
              </a:spcAft>
              <a:buNone/>
              <a:defRPr sz="2400">
                <a:solidFill>
                  <a:srgbClr val="FFFFFF"/>
                </a:solidFill>
                <a:latin typeface="Source Sans Pro"/>
                <a:ea typeface="Source Sans Pro"/>
                <a:cs typeface="Source Sans Pro"/>
                <a:sym typeface="Source Sans Pro"/>
              </a:defRPr>
            </a:lvl1pPr>
            <a:lvl2pPr lvl="1" algn="r" rtl="0">
              <a:spcBef>
                <a:spcPts val="1300"/>
              </a:spcBef>
              <a:spcAft>
                <a:spcPts val="0"/>
              </a:spcAft>
              <a:buNone/>
              <a:defRPr/>
            </a:lvl2pPr>
            <a:lvl3pPr lvl="2" algn="r" rtl="0">
              <a:spcBef>
                <a:spcPts val="1300"/>
              </a:spcBef>
              <a:spcAft>
                <a:spcPts val="0"/>
              </a:spcAft>
              <a:buNone/>
              <a:defRPr/>
            </a:lvl3pPr>
            <a:lvl4pPr lvl="3" algn="r" rtl="0">
              <a:spcBef>
                <a:spcPts val="1300"/>
              </a:spcBef>
              <a:spcAft>
                <a:spcPts val="0"/>
              </a:spcAft>
              <a:buNone/>
              <a:defRPr/>
            </a:lvl4pPr>
            <a:lvl5pPr lvl="4" algn="r" rtl="0">
              <a:spcBef>
                <a:spcPts val="1300"/>
              </a:spcBef>
              <a:spcAft>
                <a:spcPts val="0"/>
              </a:spcAft>
              <a:buNone/>
              <a:defRPr/>
            </a:lvl5pPr>
            <a:lvl6pPr lvl="5" algn="r" rtl="0">
              <a:spcBef>
                <a:spcPts val="1300"/>
              </a:spcBef>
              <a:spcAft>
                <a:spcPts val="0"/>
              </a:spcAft>
              <a:buNone/>
              <a:defRPr/>
            </a:lvl6pPr>
            <a:lvl7pPr lvl="6" algn="r" rtl="0">
              <a:spcBef>
                <a:spcPts val="1300"/>
              </a:spcBef>
              <a:spcAft>
                <a:spcPts val="0"/>
              </a:spcAft>
              <a:buNone/>
              <a:defRPr/>
            </a:lvl7pPr>
            <a:lvl8pPr lvl="7" algn="r" rtl="0">
              <a:spcBef>
                <a:spcPts val="1300"/>
              </a:spcBef>
              <a:spcAft>
                <a:spcPts val="0"/>
              </a:spcAft>
              <a:buNone/>
              <a:defRPr/>
            </a:lvl8pPr>
            <a:lvl9pPr lvl="8" algn="r" rtl="0">
              <a:spcBef>
                <a:spcPts val="1300"/>
              </a:spcBef>
              <a:spcAft>
                <a:spcPts val="1300"/>
              </a:spcAft>
              <a:buNone/>
              <a:defRPr/>
            </a:lvl9pPr>
          </a:lstStyle>
          <a:p>
            <a:r>
              <a:rPr lang="en-US"/>
              <a:t>Click to edit Master subtitle style</a:t>
            </a:r>
            <a:endParaRPr/>
          </a:p>
        </p:txBody>
      </p:sp>
      <p:pic>
        <p:nvPicPr>
          <p:cNvPr id="23" name="Shape 23" descr="unipdlogo.png"/>
          <p:cNvPicPr preferRelativeResize="0"/>
          <p:nvPr/>
        </p:nvPicPr>
        <p:blipFill>
          <a:blip r:embed="rId2">
            <a:alphaModFix/>
          </a:blip>
          <a:stretch>
            <a:fillRect/>
          </a:stretch>
        </p:blipFill>
        <p:spPr>
          <a:xfrm>
            <a:off x="5424575" y="51550"/>
            <a:ext cx="1460950" cy="652225"/>
          </a:xfrm>
          <a:prstGeom prst="rect">
            <a:avLst/>
          </a:prstGeom>
          <a:noFill/>
          <a:ln>
            <a:noFill/>
          </a:ln>
        </p:spPr>
      </p:pic>
      <p:sp>
        <p:nvSpPr>
          <p:cNvPr id="24" name="Shape 24"/>
          <p:cNvSpPr/>
          <p:nvPr/>
        </p:nvSpPr>
        <p:spPr>
          <a:xfrm>
            <a:off x="7392000" y="0"/>
            <a:ext cx="1752000" cy="711900"/>
          </a:xfrm>
          <a:prstGeom prst="rect">
            <a:avLst/>
          </a:prstGeom>
          <a:solidFill>
            <a:srgbClr val="99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5" name="Shape 25"/>
          <p:cNvPicPr preferRelativeResize="0"/>
          <p:nvPr/>
        </p:nvPicPr>
        <p:blipFill>
          <a:blip r:embed="rId3">
            <a:alphaModFix/>
          </a:blip>
          <a:stretch>
            <a:fillRect/>
          </a:stretch>
        </p:blipFill>
        <p:spPr>
          <a:xfrm>
            <a:off x="7013400" y="-92125"/>
            <a:ext cx="2130600" cy="962400"/>
          </a:xfrm>
          <a:prstGeom prst="rect">
            <a:avLst/>
          </a:prstGeom>
          <a:noFill/>
          <a:ln>
            <a:noFill/>
          </a:ln>
        </p:spPr>
      </p:pic>
      <p:sp>
        <p:nvSpPr>
          <p:cNvPr id="26" name="Shape 26"/>
          <p:cNvSpPr txBox="1">
            <a:spLocks noGrp="1"/>
          </p:cNvSpPr>
          <p:nvPr>
            <p:ph type="sldNum" idx="12"/>
          </p:nvPr>
        </p:nvSpPr>
        <p:spPr>
          <a:xfrm>
            <a:off x="8556784" y="6333134"/>
            <a:ext cx="548700" cy="525000"/>
          </a:xfrm>
          <a:prstGeom prst="rect">
            <a:avLst/>
          </a:prstGeom>
        </p:spPr>
        <p:txBody>
          <a:bodyPr spcFirstLastPara="1" wrap="square" lIns="0" tIns="0" rIns="0" bIns="0" anchor="t" anchorCtr="0">
            <a:noAutofit/>
          </a:bodyPr>
          <a:lstStyle/>
          <a:p>
            <a:pPr marL="0" lvl="0" indent="0" algn="r">
              <a:spcBef>
                <a:spcPts val="0"/>
              </a:spcBef>
              <a:spcAft>
                <a:spcPts val="0"/>
              </a:spcAft>
              <a:buNone/>
            </a:pPr>
            <a:fld id="{00000000-1234-1234-1234-123412341234}" type="slidenum">
              <a:rPr lang="en" sz="1300">
                <a:latin typeface="Calibri"/>
                <a:ea typeface="Calibri"/>
                <a:cs typeface="Calibri"/>
                <a:sym typeface="Calibri"/>
              </a:rPr>
              <a:t>‹#›</a:t>
            </a:fld>
            <a:endParaRPr sz="13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1"/>
        <p:cNvGrpSpPr/>
        <p:nvPr/>
      </p:nvGrpSpPr>
      <p:grpSpPr>
        <a:xfrm>
          <a:off x="0" y="0"/>
          <a:ext cx="0" cy="0"/>
          <a:chOff x="0" y="0"/>
          <a:chExt cx="0" cy="0"/>
        </a:xfrm>
      </p:grpSpPr>
      <p:sp>
        <p:nvSpPr>
          <p:cNvPr id="32" name="Shape 3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Shape 33"/>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Shape 3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 name="Shape 3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Shape 4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1" name="Shape 4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Shape 4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5" name="Shape 4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6" name="Shape 4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Shape 4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 name="Shape 52"/>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3" name="Shape 5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456480" y="1604328"/>
            <a:ext cx="8190600" cy="4488900"/>
          </a:xfrm>
          <a:prstGeom prst="rect">
            <a:avLst/>
          </a:prstGeom>
          <a:noFill/>
          <a:ln>
            <a:noFill/>
          </a:ln>
        </p:spPr>
        <p:txBody>
          <a:bodyPr spcFirstLastPara="1" wrap="square" lIns="82925" tIns="82925" rIns="82925" bIns="82925" anchor="t" anchorCtr="0"/>
          <a:lstStyle>
            <a:lvl1pPr marL="457200" marR="0" lvl="0" indent="-311150" algn="l" rtl="0">
              <a:lnSpc>
                <a:spcPct val="93000"/>
              </a:lnSpc>
              <a:spcBef>
                <a:spcPts val="0"/>
              </a:spcBef>
              <a:spcAft>
                <a:spcPts val="0"/>
              </a:spcAft>
              <a:buSzPts val="1300"/>
              <a:buChar char="●"/>
              <a:defRPr sz="1300"/>
            </a:lvl1pPr>
            <a:lvl2pPr marL="914400" marR="0" lvl="1" indent="-311150" algn="l" rtl="0">
              <a:lnSpc>
                <a:spcPct val="93000"/>
              </a:lnSpc>
              <a:spcBef>
                <a:spcPts val="1300"/>
              </a:spcBef>
              <a:spcAft>
                <a:spcPts val="0"/>
              </a:spcAft>
              <a:buSzPts val="1300"/>
              <a:buChar char="○"/>
              <a:defRPr sz="1300"/>
            </a:lvl2pPr>
            <a:lvl3pPr marL="1371600" marR="0" lvl="2" indent="-311150" algn="l" rtl="0">
              <a:lnSpc>
                <a:spcPct val="93000"/>
              </a:lnSpc>
              <a:spcBef>
                <a:spcPts val="1000"/>
              </a:spcBef>
              <a:spcAft>
                <a:spcPts val="0"/>
              </a:spcAft>
              <a:buSzPts val="1300"/>
              <a:buChar char="■"/>
              <a:defRPr sz="1300"/>
            </a:lvl3pPr>
            <a:lvl4pPr marL="1828800" marR="0" lvl="3" indent="-311150" algn="l" rtl="0">
              <a:lnSpc>
                <a:spcPct val="93000"/>
              </a:lnSpc>
              <a:spcBef>
                <a:spcPts val="700"/>
              </a:spcBef>
              <a:spcAft>
                <a:spcPts val="0"/>
              </a:spcAft>
              <a:buSzPts val="1300"/>
              <a:buChar char="●"/>
              <a:defRPr sz="1300"/>
            </a:lvl4pPr>
            <a:lvl5pPr marL="2286000" marR="0" lvl="4" indent="-311150" algn="l" rtl="0">
              <a:lnSpc>
                <a:spcPct val="93000"/>
              </a:lnSpc>
              <a:spcBef>
                <a:spcPts val="500"/>
              </a:spcBef>
              <a:spcAft>
                <a:spcPts val="0"/>
              </a:spcAft>
              <a:buSzPts val="1300"/>
              <a:buChar char="○"/>
              <a:defRPr sz="1300"/>
            </a:lvl5pPr>
            <a:lvl6pPr marL="2743200" marR="0" lvl="5" indent="-311150" algn="l" rtl="0">
              <a:lnSpc>
                <a:spcPct val="93000"/>
              </a:lnSpc>
              <a:spcBef>
                <a:spcPts val="200"/>
              </a:spcBef>
              <a:spcAft>
                <a:spcPts val="0"/>
              </a:spcAft>
              <a:buSzPts val="1300"/>
              <a:buChar char="■"/>
              <a:defRPr sz="1300"/>
            </a:lvl6pPr>
            <a:lvl7pPr marL="3200400" marR="0" lvl="6" indent="-311150" algn="l" rtl="0">
              <a:lnSpc>
                <a:spcPct val="93000"/>
              </a:lnSpc>
              <a:spcBef>
                <a:spcPts val="200"/>
              </a:spcBef>
              <a:spcAft>
                <a:spcPts val="0"/>
              </a:spcAft>
              <a:buSzPts val="1300"/>
              <a:buChar char="●"/>
              <a:defRPr sz="1300"/>
            </a:lvl7pPr>
            <a:lvl8pPr marL="3657600" marR="0" lvl="7" indent="-311150" algn="l" rtl="0">
              <a:lnSpc>
                <a:spcPct val="93000"/>
              </a:lnSpc>
              <a:spcBef>
                <a:spcPts val="200"/>
              </a:spcBef>
              <a:spcAft>
                <a:spcPts val="0"/>
              </a:spcAft>
              <a:buSzPts val="1300"/>
              <a:buChar char="○"/>
              <a:defRPr sz="1300"/>
            </a:lvl8pPr>
            <a:lvl9pPr marL="4114800" marR="0" lvl="8" indent="-311150" algn="l" rtl="0">
              <a:lnSpc>
                <a:spcPct val="93000"/>
              </a:lnSpc>
              <a:spcBef>
                <a:spcPts val="200"/>
              </a:spcBef>
              <a:spcAft>
                <a:spcPts val="200"/>
              </a:spcAft>
              <a:buSzPts val="1300"/>
              <a:buChar char="■"/>
              <a:defRPr sz="1300"/>
            </a:lvl9pPr>
          </a:lstStyle>
          <a:p>
            <a:endParaRPr/>
          </a:p>
        </p:txBody>
      </p:sp>
      <p:sp>
        <p:nvSpPr>
          <p:cNvPr id="7" name="Shape 7"/>
          <p:cNvSpPr txBox="1">
            <a:spLocks noGrp="1"/>
          </p:cNvSpPr>
          <p:nvPr>
            <p:ph type="dt" idx="10"/>
          </p:nvPr>
        </p:nvSpPr>
        <p:spPr>
          <a:xfrm>
            <a:off x="456480" y="6247376"/>
            <a:ext cx="2092500" cy="435000"/>
          </a:xfrm>
          <a:prstGeom prst="rect">
            <a:avLst/>
          </a:prstGeom>
          <a:noFill/>
          <a:ln>
            <a:noFill/>
          </a:ln>
        </p:spPr>
        <p:txBody>
          <a:bodyPr spcFirstLastPara="1" wrap="square" lIns="82925" tIns="82925" rIns="82925" bIns="82925" anchor="t" anchorCtr="0"/>
          <a:lstStyle>
            <a:lvl1pPr marL="0" marR="0" lvl="0" indent="-82550" algn="l" rtl="0">
              <a:lnSpc>
                <a:spcPct val="93000"/>
              </a:lnSpc>
              <a:spcBef>
                <a:spcPts val="0"/>
              </a:spcBef>
              <a:spcAft>
                <a:spcPts val="0"/>
              </a:spcAft>
              <a:buSzPts val="1300"/>
              <a:buChar char="●"/>
              <a:defRPr sz="1300"/>
            </a:lvl1pPr>
            <a:lvl2pPr marL="673100" marR="0" lvl="1" indent="-336550" algn="l" rtl="0">
              <a:lnSpc>
                <a:spcPct val="93000"/>
              </a:lnSpc>
              <a:spcBef>
                <a:spcPts val="0"/>
              </a:spcBef>
              <a:spcAft>
                <a:spcPts val="0"/>
              </a:spcAft>
              <a:buSzPts val="1300"/>
              <a:buChar char="○"/>
              <a:defRPr sz="1300"/>
            </a:lvl2pPr>
            <a:lvl3pPr marL="1041400" marR="0" lvl="2" indent="-298450" algn="l" rtl="0">
              <a:lnSpc>
                <a:spcPct val="93000"/>
              </a:lnSpc>
              <a:spcBef>
                <a:spcPts val="0"/>
              </a:spcBef>
              <a:spcAft>
                <a:spcPts val="0"/>
              </a:spcAft>
              <a:buSzPts val="1300"/>
              <a:buChar char="■"/>
              <a:defRPr sz="1300"/>
            </a:lvl3pPr>
            <a:lvl4pPr marL="1447800" marR="0" lvl="3" indent="-285750" algn="l" rtl="0">
              <a:lnSpc>
                <a:spcPct val="93000"/>
              </a:lnSpc>
              <a:spcBef>
                <a:spcPts val="0"/>
              </a:spcBef>
              <a:spcAft>
                <a:spcPts val="0"/>
              </a:spcAft>
              <a:buSzPts val="1300"/>
              <a:buChar char="●"/>
              <a:defRPr sz="1300"/>
            </a:lvl4pPr>
            <a:lvl5pPr marL="1866900" marR="0" lvl="4" indent="-285750" algn="l" rtl="0">
              <a:lnSpc>
                <a:spcPct val="93000"/>
              </a:lnSpc>
              <a:spcBef>
                <a:spcPts val="0"/>
              </a:spcBef>
              <a:spcAft>
                <a:spcPts val="0"/>
              </a:spcAft>
              <a:buSzPts val="1300"/>
              <a:buChar char="○"/>
              <a:defRPr sz="1300"/>
            </a:lvl5pPr>
            <a:lvl6pPr marL="2286000" marR="0" lvl="5" indent="-298450" algn="l" rtl="0">
              <a:lnSpc>
                <a:spcPct val="93000"/>
              </a:lnSpc>
              <a:spcBef>
                <a:spcPts val="0"/>
              </a:spcBef>
              <a:spcAft>
                <a:spcPts val="0"/>
              </a:spcAft>
              <a:buSzPts val="1300"/>
              <a:buChar char="■"/>
              <a:defRPr sz="1300"/>
            </a:lvl6pPr>
            <a:lvl7pPr marL="3111500" marR="0" lvl="6" indent="-285750" algn="l" rtl="0">
              <a:lnSpc>
                <a:spcPct val="93000"/>
              </a:lnSpc>
              <a:spcBef>
                <a:spcPts val="0"/>
              </a:spcBef>
              <a:spcAft>
                <a:spcPts val="0"/>
              </a:spcAft>
              <a:buSzPts val="1300"/>
              <a:buChar char="●"/>
              <a:defRPr sz="1300"/>
            </a:lvl7pPr>
            <a:lvl8pPr marL="4356100" marR="0" lvl="7" indent="-285750" algn="l" rtl="0">
              <a:lnSpc>
                <a:spcPct val="93000"/>
              </a:lnSpc>
              <a:spcBef>
                <a:spcPts val="0"/>
              </a:spcBef>
              <a:spcAft>
                <a:spcPts val="0"/>
              </a:spcAft>
              <a:buSzPts val="1300"/>
              <a:buChar char="○"/>
              <a:defRPr sz="1300"/>
            </a:lvl8pPr>
            <a:lvl9pPr marL="6019800" marR="0" lvl="8" indent="-298450" algn="l" rtl="0">
              <a:lnSpc>
                <a:spcPct val="93000"/>
              </a:lnSpc>
              <a:spcBef>
                <a:spcPts val="0"/>
              </a:spcBef>
              <a:spcAft>
                <a:spcPts val="0"/>
              </a:spcAft>
              <a:buSzPts val="1300"/>
              <a:buChar char="■"/>
              <a:defRPr sz="1300"/>
            </a:lvl9pPr>
          </a:lstStyle>
          <a:p>
            <a:endParaRPr/>
          </a:p>
        </p:txBody>
      </p:sp>
      <p:sp>
        <p:nvSpPr>
          <p:cNvPr id="8" name="Shape 8"/>
          <p:cNvSpPr txBox="1">
            <a:spLocks noGrp="1"/>
          </p:cNvSpPr>
          <p:nvPr>
            <p:ph type="ftr" idx="11"/>
          </p:nvPr>
        </p:nvSpPr>
        <p:spPr>
          <a:xfrm>
            <a:off x="3127680" y="6247376"/>
            <a:ext cx="2861400" cy="435000"/>
          </a:xfrm>
          <a:prstGeom prst="rect">
            <a:avLst/>
          </a:prstGeom>
          <a:noFill/>
          <a:ln>
            <a:noFill/>
          </a:ln>
        </p:spPr>
        <p:txBody>
          <a:bodyPr spcFirstLastPara="1" wrap="square" lIns="82925" tIns="82925" rIns="82925" bIns="82925" anchor="t" anchorCtr="0"/>
          <a:lstStyle>
            <a:lvl1pPr marL="0" marR="0" lvl="0" indent="-82550" algn="l" rtl="0">
              <a:lnSpc>
                <a:spcPct val="93000"/>
              </a:lnSpc>
              <a:spcBef>
                <a:spcPts val="0"/>
              </a:spcBef>
              <a:spcAft>
                <a:spcPts val="0"/>
              </a:spcAft>
              <a:buSzPts val="1300"/>
              <a:buChar char="●"/>
              <a:defRPr sz="1300"/>
            </a:lvl1pPr>
            <a:lvl2pPr marL="673100" marR="0" lvl="1" indent="-336550" algn="l" rtl="0">
              <a:lnSpc>
                <a:spcPct val="93000"/>
              </a:lnSpc>
              <a:spcBef>
                <a:spcPts val="0"/>
              </a:spcBef>
              <a:spcAft>
                <a:spcPts val="0"/>
              </a:spcAft>
              <a:buSzPts val="1300"/>
              <a:buChar char="○"/>
              <a:defRPr sz="1300"/>
            </a:lvl2pPr>
            <a:lvl3pPr marL="1041400" marR="0" lvl="2" indent="-298450" algn="l" rtl="0">
              <a:lnSpc>
                <a:spcPct val="93000"/>
              </a:lnSpc>
              <a:spcBef>
                <a:spcPts val="0"/>
              </a:spcBef>
              <a:spcAft>
                <a:spcPts val="0"/>
              </a:spcAft>
              <a:buSzPts val="1300"/>
              <a:buChar char="■"/>
              <a:defRPr sz="1300"/>
            </a:lvl3pPr>
            <a:lvl4pPr marL="1447800" marR="0" lvl="3" indent="-285750" algn="l" rtl="0">
              <a:lnSpc>
                <a:spcPct val="93000"/>
              </a:lnSpc>
              <a:spcBef>
                <a:spcPts val="0"/>
              </a:spcBef>
              <a:spcAft>
                <a:spcPts val="0"/>
              </a:spcAft>
              <a:buSzPts val="1300"/>
              <a:buChar char="●"/>
              <a:defRPr sz="1300"/>
            </a:lvl4pPr>
            <a:lvl5pPr marL="1866900" marR="0" lvl="4" indent="-285750" algn="l" rtl="0">
              <a:lnSpc>
                <a:spcPct val="93000"/>
              </a:lnSpc>
              <a:spcBef>
                <a:spcPts val="0"/>
              </a:spcBef>
              <a:spcAft>
                <a:spcPts val="0"/>
              </a:spcAft>
              <a:buSzPts val="1300"/>
              <a:buChar char="○"/>
              <a:defRPr sz="1300"/>
            </a:lvl5pPr>
            <a:lvl6pPr marL="2286000" marR="0" lvl="5" indent="-298450" algn="l" rtl="0">
              <a:lnSpc>
                <a:spcPct val="93000"/>
              </a:lnSpc>
              <a:spcBef>
                <a:spcPts val="0"/>
              </a:spcBef>
              <a:spcAft>
                <a:spcPts val="0"/>
              </a:spcAft>
              <a:buSzPts val="1300"/>
              <a:buChar char="■"/>
              <a:defRPr sz="1300"/>
            </a:lvl6pPr>
            <a:lvl7pPr marL="3111500" marR="0" lvl="6" indent="-285750" algn="l" rtl="0">
              <a:lnSpc>
                <a:spcPct val="93000"/>
              </a:lnSpc>
              <a:spcBef>
                <a:spcPts val="0"/>
              </a:spcBef>
              <a:spcAft>
                <a:spcPts val="0"/>
              </a:spcAft>
              <a:buSzPts val="1300"/>
              <a:buChar char="●"/>
              <a:defRPr sz="1300"/>
            </a:lvl7pPr>
            <a:lvl8pPr marL="4356100" marR="0" lvl="7" indent="-285750" algn="l" rtl="0">
              <a:lnSpc>
                <a:spcPct val="93000"/>
              </a:lnSpc>
              <a:spcBef>
                <a:spcPts val="0"/>
              </a:spcBef>
              <a:spcAft>
                <a:spcPts val="0"/>
              </a:spcAft>
              <a:buSzPts val="1300"/>
              <a:buChar char="○"/>
              <a:defRPr sz="1300"/>
            </a:lvl8pPr>
            <a:lvl9pPr marL="6019800" marR="0" lvl="8" indent="-298450" algn="l" rtl="0">
              <a:lnSpc>
                <a:spcPct val="93000"/>
              </a:lnSpc>
              <a:spcBef>
                <a:spcPts val="0"/>
              </a:spcBef>
              <a:spcAft>
                <a:spcPts val="0"/>
              </a:spcAft>
              <a:buSzPts val="1300"/>
              <a:buChar char="■"/>
              <a:defRPr sz="1300"/>
            </a:lvl9pPr>
          </a:lstStyle>
          <a:p>
            <a:endParaRPr/>
          </a:p>
        </p:txBody>
      </p:sp>
      <p:sp>
        <p:nvSpPr>
          <p:cNvPr id="9" name="Shape 9"/>
          <p:cNvSpPr txBox="1">
            <a:spLocks noGrp="1"/>
          </p:cNvSpPr>
          <p:nvPr>
            <p:ph type="sldNum" idx="12"/>
          </p:nvPr>
        </p:nvSpPr>
        <p:spPr>
          <a:xfrm>
            <a:off x="6554880" y="6247376"/>
            <a:ext cx="2092500" cy="435000"/>
          </a:xfrm>
          <a:prstGeom prst="rect">
            <a:avLst/>
          </a:prstGeom>
          <a:noFill/>
          <a:ln>
            <a:noFill/>
          </a:ln>
        </p:spPr>
        <p:txBody>
          <a:bodyPr spcFirstLastPara="1" wrap="square" lIns="0" tIns="0" rIns="0" bIns="0" anchor="t" anchorCtr="0">
            <a:noAutofit/>
          </a:bodyPr>
          <a:lstStyle/>
          <a:p>
            <a:pPr marL="0" marR="0" lvl="0" indent="0" algn="l" rtl="0">
              <a:lnSpc>
                <a:spcPct val="93000"/>
              </a:lnSpc>
              <a:spcBef>
                <a:spcPts val="0"/>
              </a:spcBef>
              <a:spcAft>
                <a:spcPts val="0"/>
              </a:spcAft>
              <a:buClr>
                <a:srgbClr val="000000"/>
              </a:buClr>
              <a:buFont typeface="Arial"/>
              <a:buNone/>
            </a:pPr>
            <a:fld id="{00000000-1234-1234-1234-123412341234}" type="slidenum">
              <a:rPr lang="en" sz="1600" b="0" i="0" u="none" strike="noStrike" cap="none">
                <a:solidFill>
                  <a:srgbClr val="000000"/>
                </a:solidFill>
                <a:latin typeface="Arial"/>
                <a:ea typeface="Arial"/>
                <a:cs typeface="Arial"/>
                <a:sym typeface="Arial"/>
              </a:rPr>
              <a:t>‹#›</a:t>
            </a:fld>
            <a:endParaRPr sz="1300"/>
          </a:p>
        </p:txBody>
      </p:sp>
      <p:pic>
        <p:nvPicPr>
          <p:cNvPr id="10" name="Shape 10"/>
          <p:cNvPicPr preferRelativeResize="0"/>
          <p:nvPr/>
        </p:nvPicPr>
        <p:blipFill rotWithShape="1">
          <a:blip r:embed="rId5">
            <a:alphaModFix/>
          </a:blip>
          <a:srcRect/>
          <a:stretch/>
        </p:blipFill>
        <p:spPr>
          <a:xfrm>
            <a:off x="0" y="0"/>
            <a:ext cx="9142500" cy="717000"/>
          </a:xfrm>
          <a:prstGeom prst="rect">
            <a:avLst/>
          </a:prstGeom>
          <a:noFill/>
          <a:ln>
            <a:noFill/>
          </a:ln>
        </p:spPr>
      </p:pic>
      <p:pic>
        <p:nvPicPr>
          <p:cNvPr id="11" name="Shape 11"/>
          <p:cNvPicPr preferRelativeResize="0"/>
          <p:nvPr/>
        </p:nvPicPr>
        <p:blipFill rotWithShape="1">
          <a:blip r:embed="rId6">
            <a:alphaModFix/>
          </a:blip>
          <a:srcRect/>
          <a:stretch/>
        </p:blipFill>
        <p:spPr>
          <a:xfrm>
            <a:off x="11520" y="6215693"/>
            <a:ext cx="9142500" cy="661200"/>
          </a:xfrm>
          <a:prstGeom prst="rect">
            <a:avLst/>
          </a:prstGeom>
          <a:noFill/>
          <a:ln>
            <a:noFill/>
          </a:ln>
        </p:spPr>
      </p:pic>
      <p:sp>
        <p:nvSpPr>
          <p:cNvPr id="12" name="Shape 12"/>
          <p:cNvSpPr txBox="1">
            <a:spLocks noGrp="1"/>
          </p:cNvSpPr>
          <p:nvPr>
            <p:ph type="title"/>
          </p:nvPr>
        </p:nvSpPr>
        <p:spPr>
          <a:xfrm>
            <a:off x="162720" y="-184339"/>
            <a:ext cx="8190600" cy="1107300"/>
          </a:xfrm>
          <a:prstGeom prst="rect">
            <a:avLst/>
          </a:prstGeom>
          <a:noFill/>
          <a:ln>
            <a:noFill/>
          </a:ln>
        </p:spPr>
        <p:txBody>
          <a:bodyPr spcFirstLastPara="1" wrap="square" lIns="82925" tIns="82925" rIns="82925" bIns="82925" anchor="ctr" anchorCtr="0"/>
          <a:lstStyle>
            <a:lvl1pPr marL="0" marR="0" lvl="0" indent="-82550" algn="l" rtl="0">
              <a:lnSpc>
                <a:spcPct val="93000"/>
              </a:lnSpc>
              <a:spcBef>
                <a:spcPts val="0"/>
              </a:spcBef>
              <a:spcAft>
                <a:spcPts val="0"/>
              </a:spcAft>
              <a:buSzPts val="1300"/>
              <a:buChar char="●"/>
              <a:defRPr sz="1300"/>
            </a:lvl1pPr>
            <a:lvl2pPr marL="673100" marR="0" lvl="1" indent="-336550" algn="l" rtl="0">
              <a:lnSpc>
                <a:spcPct val="93000"/>
              </a:lnSpc>
              <a:spcBef>
                <a:spcPts val="0"/>
              </a:spcBef>
              <a:spcAft>
                <a:spcPts val="0"/>
              </a:spcAft>
              <a:buSzPts val="1300"/>
              <a:buChar char="○"/>
              <a:defRPr sz="1300"/>
            </a:lvl2pPr>
            <a:lvl3pPr marL="1041400" marR="0" lvl="2" indent="-298450" algn="l" rtl="0">
              <a:lnSpc>
                <a:spcPct val="93000"/>
              </a:lnSpc>
              <a:spcBef>
                <a:spcPts val="0"/>
              </a:spcBef>
              <a:spcAft>
                <a:spcPts val="0"/>
              </a:spcAft>
              <a:buSzPts val="1300"/>
              <a:buChar char="■"/>
              <a:defRPr sz="1300"/>
            </a:lvl3pPr>
            <a:lvl4pPr marL="1447800" marR="0" lvl="3" indent="-285750" algn="l" rtl="0">
              <a:lnSpc>
                <a:spcPct val="93000"/>
              </a:lnSpc>
              <a:spcBef>
                <a:spcPts val="0"/>
              </a:spcBef>
              <a:spcAft>
                <a:spcPts val="0"/>
              </a:spcAft>
              <a:buSzPts val="1300"/>
              <a:buChar char="●"/>
              <a:defRPr sz="1300"/>
            </a:lvl4pPr>
            <a:lvl5pPr marL="1866900" marR="0" lvl="4" indent="-285750" algn="l" rtl="0">
              <a:lnSpc>
                <a:spcPct val="93000"/>
              </a:lnSpc>
              <a:spcBef>
                <a:spcPts val="0"/>
              </a:spcBef>
              <a:spcAft>
                <a:spcPts val="0"/>
              </a:spcAft>
              <a:buSzPts val="1300"/>
              <a:buChar char="○"/>
              <a:defRPr sz="1300"/>
            </a:lvl5pPr>
            <a:lvl6pPr marL="2286000" marR="0" lvl="5" indent="-298450" algn="l" rtl="0">
              <a:lnSpc>
                <a:spcPct val="93000"/>
              </a:lnSpc>
              <a:spcBef>
                <a:spcPts val="0"/>
              </a:spcBef>
              <a:spcAft>
                <a:spcPts val="0"/>
              </a:spcAft>
              <a:buSzPts val="1300"/>
              <a:buChar char="■"/>
              <a:defRPr sz="1300"/>
            </a:lvl6pPr>
            <a:lvl7pPr marL="3111500" marR="0" lvl="6" indent="-285750" algn="l" rtl="0">
              <a:lnSpc>
                <a:spcPct val="93000"/>
              </a:lnSpc>
              <a:spcBef>
                <a:spcPts val="0"/>
              </a:spcBef>
              <a:spcAft>
                <a:spcPts val="0"/>
              </a:spcAft>
              <a:buSzPts val="1300"/>
              <a:buChar char="●"/>
              <a:defRPr sz="1300"/>
            </a:lvl7pPr>
            <a:lvl8pPr marL="4356100" marR="0" lvl="7" indent="-285750" algn="l" rtl="0">
              <a:lnSpc>
                <a:spcPct val="93000"/>
              </a:lnSpc>
              <a:spcBef>
                <a:spcPts val="0"/>
              </a:spcBef>
              <a:spcAft>
                <a:spcPts val="0"/>
              </a:spcAft>
              <a:buSzPts val="1300"/>
              <a:buChar char="○"/>
              <a:defRPr sz="1300"/>
            </a:lvl8pPr>
            <a:lvl9pPr marL="6019800" marR="0" lvl="8" indent="-298450" algn="l" rtl="0">
              <a:lnSpc>
                <a:spcPct val="93000"/>
              </a:lnSpc>
              <a:spcBef>
                <a:spcPts val="0"/>
              </a:spcBef>
              <a:spcAft>
                <a:spcPts val="0"/>
              </a:spcAft>
              <a:buSzPts val="1300"/>
              <a:buChar char="■"/>
              <a:defRPr sz="1300"/>
            </a:lvl9pPr>
          </a:lstStyle>
          <a:p>
            <a:endParaRPr/>
          </a:p>
        </p:txBody>
      </p:sp>
      <p:sp>
        <p:nvSpPr>
          <p:cNvPr id="13" name="Shape 13"/>
          <p:cNvSpPr txBox="1"/>
          <p:nvPr/>
        </p:nvSpPr>
        <p:spPr>
          <a:xfrm>
            <a:off x="8163359" y="6559888"/>
            <a:ext cx="456300" cy="380100"/>
          </a:xfrm>
          <a:prstGeom prst="rect">
            <a:avLst/>
          </a:prstGeom>
          <a:noFill/>
          <a:ln>
            <a:noFill/>
          </a:ln>
        </p:spPr>
        <p:txBody>
          <a:bodyPr spcFirstLastPara="1" wrap="square" lIns="81650" tIns="42450" rIns="81650" bIns="42450" anchor="t" anchorCtr="0">
            <a:noAutofit/>
          </a:bodyPr>
          <a:lstStyle/>
          <a:p>
            <a:pPr marL="0" marR="0" lvl="0" indent="0" algn="r" rtl="0">
              <a:lnSpc>
                <a:spcPct val="93000"/>
              </a:lnSpc>
              <a:spcBef>
                <a:spcPts val="0"/>
              </a:spcBef>
              <a:spcAft>
                <a:spcPts val="0"/>
              </a:spcAft>
              <a:buClr>
                <a:srgbClr val="D9CFAB"/>
              </a:buClr>
              <a:buFont typeface="Arial"/>
              <a:buNone/>
            </a:pPr>
            <a:fld id="{00000000-1234-1234-1234-123412341234}" type="slidenum">
              <a:rPr lang="en" sz="900" b="0" i="0" u="none" strike="noStrike" cap="none" smtClean="0">
                <a:solidFill>
                  <a:srgbClr val="D9CFAB"/>
                </a:solidFill>
                <a:latin typeface="Arial"/>
                <a:ea typeface="Arial"/>
                <a:cs typeface="Arial"/>
                <a:sym typeface="Arial"/>
              </a:rPr>
              <a:t>‹#›</a:t>
            </a:fld>
            <a:r>
              <a:rPr lang="en" sz="900" b="0" i="0" u="none" strike="noStrike" cap="none" dirty="0">
                <a:solidFill>
                  <a:srgbClr val="D9CFAB"/>
                </a:solidFill>
                <a:latin typeface="Arial"/>
                <a:ea typeface="Arial"/>
                <a:cs typeface="Arial"/>
                <a:sym typeface="Arial"/>
              </a:rPr>
              <a:t>/25</a:t>
            </a:r>
            <a:endParaRPr sz="1300"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9" name="Shape 29"/>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30" name="Shape 3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Shape 80" descr="unipd_logo.png"/>
          <p:cNvPicPr preferRelativeResize="0"/>
          <p:nvPr/>
        </p:nvPicPr>
        <p:blipFill>
          <a:blip r:embed="rId3">
            <a:alphaModFix/>
          </a:blip>
          <a:stretch>
            <a:fillRect/>
          </a:stretch>
        </p:blipFill>
        <p:spPr>
          <a:xfrm>
            <a:off x="56951" y="1446974"/>
            <a:ext cx="932141" cy="914401"/>
          </a:xfrm>
          <a:prstGeom prst="rect">
            <a:avLst/>
          </a:prstGeom>
          <a:noFill/>
          <a:ln>
            <a:noFill/>
          </a:ln>
        </p:spPr>
      </p:pic>
      <p:cxnSp>
        <p:nvCxnSpPr>
          <p:cNvPr id="81" name="Shape 81"/>
          <p:cNvCxnSpPr/>
          <p:nvPr/>
        </p:nvCxnSpPr>
        <p:spPr>
          <a:xfrm>
            <a:off x="1101750" y="1587651"/>
            <a:ext cx="0" cy="633000"/>
          </a:xfrm>
          <a:prstGeom prst="straightConnector1">
            <a:avLst/>
          </a:prstGeom>
          <a:noFill/>
          <a:ln w="19050" cap="flat" cmpd="sng">
            <a:solidFill>
              <a:srgbClr val="666666"/>
            </a:solidFill>
            <a:prstDash val="solid"/>
            <a:round/>
            <a:headEnd type="none" w="lg" len="lg"/>
            <a:tailEnd type="none" w="lg" len="lg"/>
          </a:ln>
        </p:spPr>
      </p:cxnSp>
      <p:pic>
        <p:nvPicPr>
          <p:cNvPr id="82" name="Shape 82"/>
          <p:cNvPicPr preferRelativeResize="0"/>
          <p:nvPr/>
        </p:nvPicPr>
        <p:blipFill>
          <a:blip r:embed="rId4">
            <a:alphaModFix/>
          </a:blip>
          <a:stretch>
            <a:fillRect/>
          </a:stretch>
        </p:blipFill>
        <p:spPr>
          <a:xfrm>
            <a:off x="1212835" y="1657989"/>
            <a:ext cx="2349316" cy="422031"/>
          </a:xfrm>
          <a:prstGeom prst="rect">
            <a:avLst/>
          </a:prstGeom>
          <a:noFill/>
          <a:ln>
            <a:noFill/>
          </a:ln>
        </p:spPr>
      </p:pic>
      <p:sp>
        <p:nvSpPr>
          <p:cNvPr id="83" name="Shape 83"/>
          <p:cNvSpPr/>
          <p:nvPr/>
        </p:nvSpPr>
        <p:spPr>
          <a:xfrm>
            <a:off x="-19225" y="0"/>
            <a:ext cx="9163206" cy="6553170"/>
          </a:xfrm>
          <a:prstGeom prst="flowChartDocument">
            <a:avLst/>
          </a:prstGeom>
          <a:solidFill>
            <a:srgbClr val="666666"/>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19225" y="-19250"/>
            <a:ext cx="9163206" cy="6476976"/>
          </a:xfrm>
          <a:prstGeom prst="flowChartDocument">
            <a:avLst/>
          </a:prstGeom>
          <a:solidFill>
            <a:srgbClr val="990000"/>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lang="it-IT" dirty="0"/>
          </a:p>
        </p:txBody>
      </p:sp>
      <p:sp>
        <p:nvSpPr>
          <p:cNvPr id="85" name="Shape 85"/>
          <p:cNvSpPr txBox="1"/>
          <p:nvPr/>
        </p:nvSpPr>
        <p:spPr>
          <a:xfrm>
            <a:off x="-19300" y="1047900"/>
            <a:ext cx="9144000" cy="1805400"/>
          </a:xfrm>
          <a:prstGeom prst="rect">
            <a:avLst/>
          </a:prstGeom>
          <a:noFill/>
          <a:ln>
            <a:noFill/>
          </a:ln>
        </p:spPr>
        <p:txBody>
          <a:bodyPr spcFirstLastPara="1" wrap="square" lIns="91425" tIns="91425" rIns="91425" bIns="91425" anchor="ctr" anchorCtr="0">
            <a:noAutofit/>
          </a:bodyPr>
          <a:lstStyle/>
          <a:p>
            <a:pPr marL="0" lvl="0" indent="0" algn="ctr" rtl="0">
              <a:lnSpc>
                <a:spcPct val="93000"/>
              </a:lnSpc>
              <a:spcBef>
                <a:spcPts val="0"/>
              </a:spcBef>
              <a:spcAft>
                <a:spcPts val="0"/>
              </a:spcAft>
              <a:buNone/>
            </a:pPr>
            <a:endParaRPr sz="2400" b="1" dirty="0">
              <a:solidFill>
                <a:srgbClr val="FFFFFF"/>
              </a:solidFill>
              <a:latin typeface="Calibri"/>
              <a:ea typeface="Calibri"/>
              <a:cs typeface="Calibri"/>
              <a:sym typeface="Calibri"/>
            </a:endParaRPr>
          </a:p>
        </p:txBody>
      </p:sp>
      <p:cxnSp>
        <p:nvCxnSpPr>
          <p:cNvPr id="86" name="Shape 86"/>
          <p:cNvCxnSpPr/>
          <p:nvPr/>
        </p:nvCxnSpPr>
        <p:spPr>
          <a:xfrm>
            <a:off x="666551" y="2819399"/>
            <a:ext cx="7772400" cy="0"/>
          </a:xfrm>
          <a:prstGeom prst="straightConnector1">
            <a:avLst/>
          </a:prstGeom>
          <a:noFill/>
          <a:ln w="19050" cap="flat" cmpd="sng">
            <a:solidFill>
              <a:srgbClr val="FFFFFF"/>
            </a:solidFill>
            <a:prstDash val="solid"/>
            <a:round/>
            <a:headEnd type="none" w="lg" len="lg"/>
            <a:tailEnd type="none" w="lg" len="lg"/>
          </a:ln>
        </p:spPr>
      </p:cxnSp>
      <p:cxnSp>
        <p:nvCxnSpPr>
          <p:cNvPr id="87" name="Shape 87"/>
          <p:cNvCxnSpPr/>
          <p:nvPr/>
        </p:nvCxnSpPr>
        <p:spPr>
          <a:xfrm>
            <a:off x="685800" y="1219200"/>
            <a:ext cx="7772400" cy="0"/>
          </a:xfrm>
          <a:prstGeom prst="straightConnector1">
            <a:avLst/>
          </a:prstGeom>
          <a:noFill/>
          <a:ln w="19050" cap="flat" cmpd="sng">
            <a:solidFill>
              <a:srgbClr val="FFFFFF"/>
            </a:solidFill>
            <a:prstDash val="solid"/>
            <a:round/>
            <a:headEnd type="none" w="lg" len="lg"/>
            <a:tailEnd type="none" w="lg" len="lg"/>
          </a:ln>
        </p:spPr>
      </p:cxnSp>
      <p:sp>
        <p:nvSpPr>
          <p:cNvPr id="88" name="Shape 88"/>
          <p:cNvSpPr txBox="1"/>
          <p:nvPr/>
        </p:nvSpPr>
        <p:spPr>
          <a:xfrm>
            <a:off x="1447800" y="228601"/>
            <a:ext cx="2667000" cy="838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rgbClr val="FFFFFF"/>
                </a:solidFill>
                <a:latin typeface="Cuprum"/>
                <a:ea typeface="Cuprum"/>
                <a:cs typeface="Cuprum"/>
                <a:sym typeface="Cuprum"/>
              </a:rPr>
              <a:t>UNIVERSITY OF PADUA</a:t>
            </a:r>
            <a:endParaRPr sz="1800">
              <a:solidFill>
                <a:srgbClr val="FFFFFF"/>
              </a:solidFill>
              <a:latin typeface="Cuprum"/>
              <a:ea typeface="Cuprum"/>
              <a:cs typeface="Cuprum"/>
              <a:sym typeface="Cuprum"/>
            </a:endParaRPr>
          </a:p>
          <a:p>
            <a:pPr marL="0" lvl="0" indent="0" rtl="0">
              <a:spcBef>
                <a:spcPts val="0"/>
              </a:spcBef>
              <a:spcAft>
                <a:spcPts val="0"/>
              </a:spcAft>
              <a:buNone/>
            </a:pPr>
            <a:r>
              <a:rPr lang="en">
                <a:solidFill>
                  <a:srgbClr val="FFFFFF"/>
                </a:solidFill>
                <a:latin typeface="Cuprum"/>
                <a:ea typeface="Cuprum"/>
                <a:cs typeface="Cuprum"/>
                <a:sym typeface="Cuprum"/>
              </a:rPr>
              <a:t>UNIVERSITA’ DEGLI STUDI DI PADOVA</a:t>
            </a:r>
            <a:endParaRPr>
              <a:solidFill>
                <a:srgbClr val="FFFFFF"/>
              </a:solidFill>
              <a:latin typeface="Cuprum"/>
              <a:ea typeface="Cuprum"/>
              <a:cs typeface="Cuprum"/>
              <a:sym typeface="Cuprum"/>
            </a:endParaRPr>
          </a:p>
        </p:txBody>
      </p:sp>
      <p:sp>
        <p:nvSpPr>
          <p:cNvPr id="89" name="Shape 89"/>
          <p:cNvSpPr/>
          <p:nvPr/>
        </p:nvSpPr>
        <p:spPr>
          <a:xfrm>
            <a:off x="0" y="6781800"/>
            <a:ext cx="9144000" cy="76200"/>
          </a:xfrm>
          <a:prstGeom prst="rect">
            <a:avLst/>
          </a:prstGeom>
          <a:solidFill>
            <a:srgbClr val="990000"/>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txBox="1"/>
          <p:nvPr/>
        </p:nvSpPr>
        <p:spPr>
          <a:xfrm>
            <a:off x="-19300" y="4012725"/>
            <a:ext cx="9144000"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800" dirty="0">
              <a:solidFill>
                <a:srgbClr val="FFFFFF"/>
              </a:solidFill>
              <a:latin typeface="Calibri"/>
              <a:ea typeface="Calibri"/>
              <a:cs typeface="Calibri"/>
              <a:sym typeface="Calibri"/>
            </a:endParaRPr>
          </a:p>
        </p:txBody>
      </p:sp>
      <p:sp>
        <p:nvSpPr>
          <p:cNvPr id="92" name="Shape 92"/>
          <p:cNvSpPr txBox="1"/>
          <p:nvPr/>
        </p:nvSpPr>
        <p:spPr>
          <a:xfrm>
            <a:off x="4977475" y="4419600"/>
            <a:ext cx="3724500" cy="10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dirty="0">
              <a:solidFill>
                <a:srgbClr val="FFFFFF"/>
              </a:solidFill>
            </a:endParaRPr>
          </a:p>
        </p:txBody>
      </p:sp>
      <p:pic>
        <p:nvPicPr>
          <p:cNvPr id="93" name="Shape 93" descr="unipdlogo.png"/>
          <p:cNvPicPr preferRelativeResize="0"/>
          <p:nvPr/>
        </p:nvPicPr>
        <p:blipFill rotWithShape="1">
          <a:blip r:embed="rId5">
            <a:alphaModFix/>
          </a:blip>
          <a:srcRect r="50721"/>
          <a:stretch/>
        </p:blipFill>
        <p:spPr>
          <a:xfrm>
            <a:off x="711125" y="283663"/>
            <a:ext cx="781250" cy="707762"/>
          </a:xfrm>
          <a:prstGeom prst="rect">
            <a:avLst/>
          </a:prstGeom>
          <a:noFill/>
          <a:ln>
            <a:noFill/>
          </a:ln>
        </p:spPr>
      </p:pic>
      <p:pic>
        <p:nvPicPr>
          <p:cNvPr id="94" name="Shape 94" descr="http://www.math.unipd.it/it/img/layout/logoDM.png"/>
          <p:cNvPicPr preferRelativeResize="0"/>
          <p:nvPr/>
        </p:nvPicPr>
        <p:blipFill>
          <a:blip r:embed="rId6">
            <a:alphaModFix/>
          </a:blip>
          <a:stretch>
            <a:fillRect/>
          </a:stretch>
        </p:blipFill>
        <p:spPr>
          <a:xfrm>
            <a:off x="5818525" y="5996550"/>
            <a:ext cx="3158976" cy="480425"/>
          </a:xfrm>
          <a:prstGeom prst="rect">
            <a:avLst/>
          </a:prstGeom>
          <a:noFill/>
          <a:ln>
            <a:noFill/>
          </a:ln>
        </p:spPr>
      </p:pic>
      <p:sp>
        <p:nvSpPr>
          <p:cNvPr id="2" name="Shape 85">
            <a:extLst>
              <a:ext uri="{FF2B5EF4-FFF2-40B4-BE49-F238E27FC236}">
                <a16:creationId xmlns:a16="http://schemas.microsoft.com/office/drawing/2014/main" id="{92C72443-6D2F-EB99-DB29-3A0011CB644B}"/>
              </a:ext>
            </a:extLst>
          </p:cNvPr>
          <p:cNvSpPr txBox="1"/>
          <p:nvPr/>
        </p:nvSpPr>
        <p:spPr>
          <a:xfrm>
            <a:off x="133151" y="1219200"/>
            <a:ext cx="9144000" cy="1561726"/>
          </a:xfrm>
          <a:prstGeom prst="rect">
            <a:avLst/>
          </a:prstGeom>
          <a:noFill/>
          <a:ln>
            <a:noFill/>
          </a:ln>
        </p:spPr>
        <p:txBody>
          <a:bodyPr spcFirstLastPara="1" wrap="square" lIns="91425" tIns="91425" rIns="91425" bIns="91425" anchor="ctr" anchorCtr="0">
            <a:noAutofit/>
          </a:bodyPr>
          <a:lstStyle/>
          <a:p>
            <a:pPr marL="0" lvl="0" indent="0" algn="ctr" rtl="0">
              <a:lnSpc>
                <a:spcPct val="93000"/>
              </a:lnSpc>
              <a:spcBef>
                <a:spcPts val="0"/>
              </a:spcBef>
              <a:spcAft>
                <a:spcPts val="0"/>
              </a:spcAft>
              <a:buNone/>
            </a:pPr>
            <a:r>
              <a:rPr lang="en-US" sz="2400" b="1" dirty="0">
                <a:solidFill>
                  <a:srgbClr val="FFFFFF"/>
                </a:solidFill>
                <a:latin typeface="Calibri"/>
                <a:ea typeface="Calibri"/>
                <a:cs typeface="Calibri"/>
                <a:sym typeface="Calibri"/>
              </a:rPr>
              <a:t>Microservices Orchestration in Game Development</a:t>
            </a:r>
          </a:p>
          <a:p>
            <a:pPr marL="0" lvl="0" indent="0" algn="ctr" rtl="0">
              <a:lnSpc>
                <a:spcPct val="93000"/>
              </a:lnSpc>
              <a:spcBef>
                <a:spcPts val="0"/>
              </a:spcBef>
              <a:spcAft>
                <a:spcPts val="0"/>
              </a:spcAft>
              <a:buNone/>
            </a:pPr>
            <a:r>
              <a:rPr lang="en-US" sz="2000" b="1" dirty="0">
                <a:solidFill>
                  <a:srgbClr val="FFFFFF"/>
                </a:solidFill>
                <a:latin typeface="Calibri"/>
                <a:ea typeface="Calibri"/>
                <a:cs typeface="Calibri"/>
                <a:sym typeface="Calibri"/>
              </a:rPr>
              <a:t>Orchestrate Multiplayer Game Backend with Ballerina</a:t>
            </a:r>
            <a:endParaRPr lang="it-IT" sz="2000" b="1" dirty="0">
              <a:solidFill>
                <a:srgbClr val="FFFFFF"/>
              </a:solidFill>
              <a:latin typeface="Calibri"/>
              <a:ea typeface="Calibri"/>
              <a:cs typeface="Calibri"/>
              <a:sym typeface="Calibri"/>
            </a:endParaRPr>
          </a:p>
        </p:txBody>
      </p:sp>
      <p:sp>
        <p:nvSpPr>
          <p:cNvPr id="3" name="TextBox 2">
            <a:extLst>
              <a:ext uri="{FF2B5EF4-FFF2-40B4-BE49-F238E27FC236}">
                <a16:creationId xmlns:a16="http://schemas.microsoft.com/office/drawing/2014/main" id="{44087109-600E-AC9A-B5AC-3B841CE6E098}"/>
              </a:ext>
            </a:extLst>
          </p:cNvPr>
          <p:cNvSpPr txBox="1"/>
          <p:nvPr/>
        </p:nvSpPr>
        <p:spPr>
          <a:xfrm>
            <a:off x="3079007" y="3316211"/>
            <a:ext cx="2947386" cy="1600438"/>
          </a:xfrm>
          <a:prstGeom prst="rect">
            <a:avLst/>
          </a:prstGeom>
          <a:noFill/>
        </p:spPr>
        <p:txBody>
          <a:bodyPr wrap="square" rtlCol="0">
            <a:spAutoFit/>
          </a:bodyPr>
          <a:lstStyle/>
          <a:p>
            <a:pPr marL="0" lvl="0" indent="0" algn="ctr" rtl="0">
              <a:spcBef>
                <a:spcPts val="0"/>
              </a:spcBef>
              <a:spcAft>
                <a:spcPts val="0"/>
              </a:spcAft>
              <a:buClr>
                <a:schemeClr val="dk1"/>
              </a:buClr>
              <a:buSzPts val="1100"/>
              <a:buFont typeface="Arial"/>
              <a:buNone/>
            </a:pPr>
            <a:r>
              <a:rPr lang="en-US" sz="1400" dirty="0">
                <a:solidFill>
                  <a:srgbClr val="FFFFFF"/>
                </a:solidFill>
                <a:latin typeface="Calibri"/>
                <a:ea typeface="Calibri"/>
                <a:cs typeface="Calibri"/>
                <a:sym typeface="Calibri"/>
              </a:rPr>
              <a:t>Marco Nardelotto</a:t>
            </a:r>
          </a:p>
          <a:p>
            <a:pPr marL="0" lvl="0" indent="0" algn="ctr" rtl="0">
              <a:spcBef>
                <a:spcPts val="0"/>
              </a:spcBef>
              <a:spcAft>
                <a:spcPts val="0"/>
              </a:spcAft>
              <a:buClr>
                <a:schemeClr val="dk1"/>
              </a:buClr>
              <a:buSzPts val="1100"/>
              <a:buFont typeface="Arial"/>
              <a:buNone/>
            </a:pPr>
            <a:r>
              <a:rPr lang="en-US" sz="1400" dirty="0">
                <a:solidFill>
                  <a:srgbClr val="FFFFFF"/>
                </a:solidFill>
                <a:latin typeface="Calibri"/>
                <a:ea typeface="Calibri"/>
                <a:cs typeface="Calibri"/>
                <a:sym typeface="Calibri"/>
              </a:rPr>
              <a:t>2044588</a:t>
            </a:r>
          </a:p>
          <a:p>
            <a:pPr marL="0" lvl="0" indent="0" algn="ctr" rtl="0">
              <a:spcBef>
                <a:spcPts val="0"/>
              </a:spcBef>
              <a:spcAft>
                <a:spcPts val="0"/>
              </a:spcAft>
              <a:buClr>
                <a:schemeClr val="dk1"/>
              </a:buClr>
              <a:buSzPts val="1100"/>
              <a:buFont typeface="Arial"/>
              <a:buNone/>
            </a:pPr>
            <a:r>
              <a:rPr lang="en-US" sz="1400" dirty="0">
                <a:solidFill>
                  <a:srgbClr val="FFFFFF"/>
                </a:solidFill>
                <a:latin typeface="Calibri"/>
                <a:ea typeface="Calibri"/>
                <a:cs typeface="Calibri"/>
                <a:sym typeface="Calibri"/>
              </a:rPr>
              <a:t> Department of Mathematics</a:t>
            </a:r>
          </a:p>
          <a:p>
            <a:pPr marL="0" lvl="0" indent="0" algn="ctr" rtl="0">
              <a:spcBef>
                <a:spcPts val="0"/>
              </a:spcBef>
              <a:spcAft>
                <a:spcPts val="0"/>
              </a:spcAft>
              <a:buClr>
                <a:schemeClr val="dk1"/>
              </a:buClr>
              <a:buSzPts val="1100"/>
              <a:buFont typeface="Arial"/>
              <a:buNone/>
            </a:pPr>
            <a:r>
              <a:rPr lang="en-US" sz="1400" dirty="0">
                <a:solidFill>
                  <a:srgbClr val="FFFFFF"/>
                </a:solidFill>
                <a:latin typeface="Calibri"/>
                <a:ea typeface="Calibri"/>
                <a:cs typeface="Calibri"/>
                <a:sym typeface="Calibri"/>
              </a:rPr>
              <a:t> University of Padua</a:t>
            </a:r>
          </a:p>
          <a:p>
            <a:pPr marL="0" lvl="0" indent="0" algn="ctr" rtl="0">
              <a:spcBef>
                <a:spcPts val="0"/>
              </a:spcBef>
              <a:spcAft>
                <a:spcPts val="0"/>
              </a:spcAft>
              <a:buClr>
                <a:schemeClr val="dk1"/>
              </a:buClr>
              <a:buSzPts val="1100"/>
              <a:buFont typeface="Arial"/>
              <a:buNone/>
            </a:pPr>
            <a:r>
              <a:rPr lang="en-US" sz="1400" dirty="0">
                <a:solidFill>
                  <a:srgbClr val="FFFFFF"/>
                </a:solidFill>
                <a:latin typeface="Calibri"/>
                <a:ea typeface="Calibri"/>
                <a:cs typeface="Calibri"/>
                <a:sym typeface="Calibri"/>
              </a:rPr>
              <a:t> Via Trieste, 63, 35121 Padua, Italy</a:t>
            </a:r>
          </a:p>
          <a:p>
            <a:pPr marL="0" lvl="0" indent="0" algn="ctr" rtl="0">
              <a:spcBef>
                <a:spcPts val="0"/>
              </a:spcBef>
              <a:spcAft>
                <a:spcPts val="0"/>
              </a:spcAft>
              <a:buClr>
                <a:schemeClr val="dk1"/>
              </a:buClr>
              <a:buSzPts val="1100"/>
              <a:buFont typeface="Arial"/>
              <a:buNone/>
            </a:pPr>
            <a:r>
              <a:rPr lang="en-US" sz="1400" dirty="0">
                <a:solidFill>
                  <a:srgbClr val="FFFFFF"/>
                </a:solidFill>
                <a:latin typeface="Calibri"/>
                <a:ea typeface="Calibri"/>
                <a:cs typeface="Calibri"/>
                <a:sym typeface="Calibri"/>
              </a:rPr>
              <a:t> marco.nardelotto@studenti.unipd.it</a:t>
            </a:r>
          </a:p>
          <a:p>
            <a:endParaRPr lang="it-IT" dirty="0"/>
          </a:p>
        </p:txBody>
      </p:sp>
      <p:sp>
        <p:nvSpPr>
          <p:cNvPr id="4" name="TextBox 3">
            <a:extLst>
              <a:ext uri="{FF2B5EF4-FFF2-40B4-BE49-F238E27FC236}">
                <a16:creationId xmlns:a16="http://schemas.microsoft.com/office/drawing/2014/main" id="{5723582C-CBAD-4DAA-334F-E90902BAD7A3}"/>
              </a:ext>
            </a:extLst>
          </p:cNvPr>
          <p:cNvSpPr txBox="1"/>
          <p:nvPr/>
        </p:nvSpPr>
        <p:spPr>
          <a:xfrm>
            <a:off x="195309" y="5610687"/>
            <a:ext cx="1926454" cy="307777"/>
          </a:xfrm>
          <a:prstGeom prst="rect">
            <a:avLst/>
          </a:prstGeom>
          <a:noFill/>
        </p:spPr>
        <p:txBody>
          <a:bodyPr wrap="square" rtlCol="0">
            <a:spAutoFit/>
          </a:bodyPr>
          <a:lstStyle/>
          <a:p>
            <a:r>
              <a:rPr lang="it-IT" dirty="0">
                <a:solidFill>
                  <a:schemeClr val="bg1"/>
                </a:solidFill>
              </a:rPr>
              <a:t>24/07/2023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extBox 1">
            <a:extLst>
              <a:ext uri="{FF2B5EF4-FFF2-40B4-BE49-F238E27FC236}">
                <a16:creationId xmlns:a16="http://schemas.microsoft.com/office/drawing/2014/main" id="{C81C0E13-4141-6B40-2B7F-79D02AE07428}"/>
              </a:ext>
            </a:extLst>
          </p:cNvPr>
          <p:cNvSpPr txBox="1"/>
          <p:nvPr/>
        </p:nvSpPr>
        <p:spPr>
          <a:xfrm>
            <a:off x="3591603" y="3167390"/>
            <a:ext cx="1960793" cy="523220"/>
          </a:xfrm>
          <a:prstGeom prst="rect">
            <a:avLst/>
          </a:prstGeom>
          <a:noFill/>
        </p:spPr>
        <p:txBody>
          <a:bodyPr wrap="none" rtlCol="0">
            <a:spAutoFit/>
          </a:bodyPr>
          <a:lstStyle/>
          <a:p>
            <a:pPr algn="ctr"/>
            <a:r>
              <a:rPr lang="it-IT" sz="2800" b="1" dirty="0" err="1"/>
              <a:t>Originality</a:t>
            </a:r>
            <a:endParaRPr lang="it-IT" sz="2800" b="1" dirty="0"/>
          </a:p>
        </p:txBody>
      </p:sp>
    </p:spTree>
    <p:extLst>
      <p:ext uri="{BB962C8B-B14F-4D97-AF65-F5344CB8AC3E}">
        <p14:creationId xmlns:p14="http://schemas.microsoft.com/office/powerpoint/2010/main" val="366963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err="1">
                <a:solidFill>
                  <a:srgbClr val="FFFFFF"/>
                </a:solidFill>
              </a:rPr>
              <a:t>Originality</a:t>
            </a:r>
            <a:endParaRPr sz="3000" dirty="0">
              <a:solidFill>
                <a:srgbClr val="FFFFFF"/>
              </a:solidFill>
            </a:endParaRPr>
          </a:p>
        </p:txBody>
      </p:sp>
      <p:sp>
        <p:nvSpPr>
          <p:cNvPr id="4" name="Shape 155">
            <a:extLst>
              <a:ext uri="{FF2B5EF4-FFF2-40B4-BE49-F238E27FC236}">
                <a16:creationId xmlns:a16="http://schemas.microsoft.com/office/drawing/2014/main" id="{8FBA5361-DBD3-B41B-8734-CBA963F42659}"/>
              </a:ext>
            </a:extLst>
          </p:cNvPr>
          <p:cNvSpPr txBox="1"/>
          <p:nvPr/>
        </p:nvSpPr>
        <p:spPr>
          <a:xfrm>
            <a:off x="5438535" y="2312484"/>
            <a:ext cx="3042600" cy="11433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sz="2400" dirty="0"/>
          </a:p>
        </p:txBody>
      </p:sp>
      <p:sp>
        <p:nvSpPr>
          <p:cNvPr id="5" name="TextBox 4">
            <a:extLst>
              <a:ext uri="{FF2B5EF4-FFF2-40B4-BE49-F238E27FC236}">
                <a16:creationId xmlns:a16="http://schemas.microsoft.com/office/drawing/2014/main" id="{17F8BDA5-7F94-97A8-28A8-5A1AC9E5A25F}"/>
              </a:ext>
            </a:extLst>
          </p:cNvPr>
          <p:cNvSpPr txBox="1"/>
          <p:nvPr/>
        </p:nvSpPr>
        <p:spPr>
          <a:xfrm>
            <a:off x="164237" y="867780"/>
            <a:ext cx="8815526" cy="307777"/>
          </a:xfrm>
          <a:prstGeom prst="rect">
            <a:avLst/>
          </a:prstGeom>
          <a:noFill/>
        </p:spPr>
        <p:txBody>
          <a:bodyPr wrap="square" rtlCol="0">
            <a:spAutoFit/>
          </a:bodyPr>
          <a:lstStyle/>
          <a:p>
            <a:r>
              <a:rPr lang="it-IT" b="1" dirty="0" err="1"/>
              <a:t>Main</a:t>
            </a:r>
            <a:r>
              <a:rPr lang="it-IT" b="1" dirty="0"/>
              <a:t> </a:t>
            </a:r>
            <a:r>
              <a:rPr lang="it-IT" b="1" dirty="0" err="1"/>
              <a:t>originality</a:t>
            </a:r>
            <a:r>
              <a:rPr lang="it-IT" dirty="0"/>
              <a:t>: </a:t>
            </a:r>
            <a:r>
              <a:rPr lang="en-US" dirty="0"/>
              <a:t>Comparison between programmatic and declarative orchestration, using Ballerina.</a:t>
            </a:r>
            <a:endParaRPr lang="it-IT" dirty="0"/>
          </a:p>
        </p:txBody>
      </p:sp>
      <p:sp>
        <p:nvSpPr>
          <p:cNvPr id="6" name="TextBox 5">
            <a:extLst>
              <a:ext uri="{FF2B5EF4-FFF2-40B4-BE49-F238E27FC236}">
                <a16:creationId xmlns:a16="http://schemas.microsoft.com/office/drawing/2014/main" id="{2B74261A-BF2C-F849-3DF7-6A620B6AAC39}"/>
              </a:ext>
            </a:extLst>
          </p:cNvPr>
          <p:cNvSpPr txBox="1"/>
          <p:nvPr/>
        </p:nvSpPr>
        <p:spPr>
          <a:xfrm>
            <a:off x="211149" y="1263553"/>
            <a:ext cx="8549196" cy="1668214"/>
          </a:xfrm>
          <a:prstGeom prst="rect">
            <a:avLst/>
          </a:prstGeom>
          <a:noFill/>
        </p:spPr>
        <p:txBody>
          <a:bodyPr wrap="square" rtlCol="0">
            <a:spAutoFit/>
          </a:bodyPr>
          <a:lstStyle/>
          <a:p>
            <a:pPr>
              <a:lnSpc>
                <a:spcPct val="150000"/>
              </a:lnSpc>
            </a:pPr>
            <a:r>
              <a:rPr lang="it-IT" dirty="0" err="1"/>
              <a:t>Reasons</a:t>
            </a:r>
            <a:r>
              <a:rPr lang="it-IT" dirty="0"/>
              <a:t>:</a:t>
            </a:r>
          </a:p>
          <a:p>
            <a:pPr marL="285750" indent="-285750">
              <a:lnSpc>
                <a:spcPct val="150000"/>
              </a:lnSpc>
              <a:buFont typeface="Arial" panose="020B0604020202020204" pitchFamily="34" charset="0"/>
              <a:buChar char="•"/>
            </a:pPr>
            <a:r>
              <a:rPr lang="en-US" dirty="0"/>
              <a:t>There is not much research on the comparison of these two modes, nor on the use of Ballerina in orchestration</a:t>
            </a:r>
          </a:p>
          <a:p>
            <a:pPr marL="285750" indent="-285750">
              <a:lnSpc>
                <a:spcPct val="150000"/>
              </a:lnSpc>
              <a:buFont typeface="Arial" panose="020B0604020202020204" pitchFamily="34" charset="0"/>
              <a:buChar char="•"/>
            </a:pPr>
            <a:r>
              <a:rPr lang="en-US" dirty="0"/>
              <a:t>The difference between the two orchestrations is almost never marked</a:t>
            </a:r>
          </a:p>
          <a:p>
            <a:pPr marL="285750" indent="-285750">
              <a:lnSpc>
                <a:spcPct val="150000"/>
              </a:lnSpc>
              <a:buFont typeface="Arial" panose="020B0604020202020204" pitchFamily="34" charset="0"/>
              <a:buChar char="•"/>
            </a:pPr>
            <a:r>
              <a:rPr lang="en-US" dirty="0"/>
              <a:t>I have not found any studies on the use of cloud native languages ​​side by side with </a:t>
            </a:r>
            <a:r>
              <a:rPr lang="en-US" dirty="0" err="1"/>
              <a:t>kubernetes</a:t>
            </a:r>
            <a:endParaRPr lang="it-IT" dirty="0"/>
          </a:p>
        </p:txBody>
      </p:sp>
      <p:sp>
        <p:nvSpPr>
          <p:cNvPr id="7" name="TextBox 6">
            <a:extLst>
              <a:ext uri="{FF2B5EF4-FFF2-40B4-BE49-F238E27FC236}">
                <a16:creationId xmlns:a16="http://schemas.microsoft.com/office/drawing/2014/main" id="{17225208-3F47-302E-5A8D-257E2C8199AA}"/>
              </a:ext>
            </a:extLst>
          </p:cNvPr>
          <p:cNvSpPr txBox="1"/>
          <p:nvPr/>
        </p:nvSpPr>
        <p:spPr>
          <a:xfrm>
            <a:off x="211149" y="3179723"/>
            <a:ext cx="8549195" cy="698717"/>
          </a:xfrm>
          <a:prstGeom prst="rect">
            <a:avLst/>
          </a:prstGeom>
          <a:noFill/>
        </p:spPr>
        <p:txBody>
          <a:bodyPr wrap="square" rtlCol="0">
            <a:spAutoFit/>
          </a:bodyPr>
          <a:lstStyle/>
          <a:p>
            <a:pPr>
              <a:lnSpc>
                <a:spcPct val="150000"/>
              </a:lnSpc>
            </a:pPr>
            <a:r>
              <a:rPr lang="en-US" dirty="0"/>
              <a:t>It is original because it allows you to see the advantages and disadvantages that a cloud native language can bring if used in the two different types of orchestration.</a:t>
            </a:r>
            <a:endParaRPr lang="it-IT" dirty="0"/>
          </a:p>
        </p:txBody>
      </p:sp>
      <p:sp>
        <p:nvSpPr>
          <p:cNvPr id="8" name="TextBox 7">
            <a:extLst>
              <a:ext uri="{FF2B5EF4-FFF2-40B4-BE49-F238E27FC236}">
                <a16:creationId xmlns:a16="http://schemas.microsoft.com/office/drawing/2014/main" id="{839AE06B-25D1-FFD4-1891-923340C4DF71}"/>
              </a:ext>
            </a:extLst>
          </p:cNvPr>
          <p:cNvSpPr txBox="1"/>
          <p:nvPr/>
        </p:nvSpPr>
        <p:spPr>
          <a:xfrm>
            <a:off x="211149" y="4162685"/>
            <a:ext cx="8815526" cy="2314544"/>
          </a:xfrm>
          <a:prstGeom prst="rect">
            <a:avLst/>
          </a:prstGeom>
          <a:noFill/>
        </p:spPr>
        <p:txBody>
          <a:bodyPr wrap="square" rtlCol="0">
            <a:spAutoFit/>
          </a:bodyPr>
          <a:lstStyle/>
          <a:p>
            <a:pPr>
              <a:lnSpc>
                <a:spcPct val="150000"/>
              </a:lnSpc>
            </a:pPr>
            <a:r>
              <a:rPr lang="en-US" dirty="0"/>
              <a:t>In the other studies</a:t>
            </a:r>
            <a:r>
              <a:rPr lang="it-IT" dirty="0"/>
              <a:t>:</a:t>
            </a:r>
            <a:endParaRPr lang="en-US" dirty="0"/>
          </a:p>
          <a:p>
            <a:pPr marL="285750" indent="-285750">
              <a:lnSpc>
                <a:spcPct val="150000"/>
              </a:lnSpc>
              <a:buFont typeface="Arial" panose="020B0604020202020204" pitchFamily="34" charset="0"/>
              <a:buChar char="•"/>
            </a:pPr>
            <a:r>
              <a:rPr lang="en-US" dirty="0"/>
              <a:t>The theme deals mainly with programmatic orchestration</a:t>
            </a:r>
          </a:p>
          <a:p>
            <a:pPr marL="285750" indent="-285750">
              <a:lnSpc>
                <a:spcPct val="150000"/>
              </a:lnSpc>
              <a:buFont typeface="Arial" panose="020B0604020202020204" pitchFamily="34" charset="0"/>
              <a:buChar char="•"/>
            </a:pPr>
            <a:r>
              <a:rPr lang="en-US" dirty="0"/>
              <a:t>The use cases concerning the gaming sector are very few</a:t>
            </a:r>
          </a:p>
          <a:p>
            <a:pPr marL="285750" indent="-285750">
              <a:lnSpc>
                <a:spcPct val="150000"/>
              </a:lnSpc>
              <a:buFont typeface="Arial" panose="020B0604020202020204" pitchFamily="34" charset="0"/>
              <a:buChar char="•"/>
            </a:pPr>
            <a:r>
              <a:rPr lang="en-US" dirty="0"/>
              <a:t>If they were focused on the gaming sector, a cloud native language was not used for the orchestration, the implementation from 0 was shown but we started from an existing system to adapt it</a:t>
            </a:r>
          </a:p>
          <a:p>
            <a:pPr marL="285750" indent="-285750">
              <a:lnSpc>
                <a:spcPct val="150000"/>
              </a:lnSpc>
              <a:buFont typeface="Arial" panose="020B0604020202020204" pitchFamily="34" charset="0"/>
              <a:buChar char="•"/>
            </a:pPr>
            <a:r>
              <a:rPr lang="en-US" dirty="0"/>
              <a:t>Cloud native languages ​​are mostly analyzed in their characteristics and not in specific orchestration environments</a:t>
            </a:r>
          </a:p>
        </p:txBody>
      </p:sp>
    </p:spTree>
    <p:extLst>
      <p:ext uri="{BB962C8B-B14F-4D97-AF65-F5344CB8AC3E}">
        <p14:creationId xmlns:p14="http://schemas.microsoft.com/office/powerpoint/2010/main" val="1618991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6" name="Shape 150">
            <a:extLst>
              <a:ext uri="{FF2B5EF4-FFF2-40B4-BE49-F238E27FC236}">
                <a16:creationId xmlns:a16="http://schemas.microsoft.com/office/drawing/2014/main" id="{55FB4AC5-B2D4-A418-D7D0-7E4EBCA3DEA9}"/>
              </a:ext>
            </a:extLst>
          </p:cNvPr>
          <p:cNvSpPr txBox="1">
            <a:spLocks/>
          </p:cNvSpPr>
          <p:nvPr/>
        </p:nvSpPr>
        <p:spPr>
          <a:xfrm>
            <a:off x="457200" y="-182567"/>
            <a:ext cx="5213100" cy="1143300"/>
          </a:xfrm>
          <a:prstGeom prst="rect">
            <a:avLst/>
          </a:prstGeom>
          <a:noFill/>
          <a:ln>
            <a:noFill/>
          </a:ln>
        </p:spPr>
        <p:txBody>
          <a:bodyPr spcFirstLastPara="1" wrap="square" lIns="82925" tIns="82925" rIns="82925" bIns="82925" anchor="ctr" anchorCtr="0">
            <a:noAutofit/>
          </a:bodyPr>
          <a:lstStyle>
            <a:defPPr marR="0" lvl="0" algn="l" rtl="0">
              <a:lnSpc>
                <a:spcPct val="100000"/>
              </a:lnSpc>
              <a:spcBef>
                <a:spcPts val="0"/>
              </a:spcBef>
              <a:spcAft>
                <a:spcPts val="0"/>
              </a:spcAft>
            </a:defPPr>
            <a:lvl1pPr marL="0" marR="0" lvl="0" indent="-82550" algn="l" rtl="0" eaLnBrk="1" hangingPunct="1">
              <a:lnSpc>
                <a:spcPct val="93000"/>
              </a:lnSpc>
              <a:spcBef>
                <a:spcPts val="0"/>
              </a:spcBef>
              <a:spcAft>
                <a:spcPts val="0"/>
              </a:spcAft>
              <a:buSzPts val="1300"/>
              <a:buChar char="●"/>
              <a:defRPr sz="1300" b="0" i="0" u="none" strike="noStrike" cap="none">
                <a:solidFill>
                  <a:srgbClr val="000000"/>
                </a:solidFill>
                <a:latin typeface="Arial"/>
                <a:ea typeface="Arial"/>
                <a:cs typeface="Arial"/>
                <a:sym typeface="Arial"/>
              </a:defRPr>
            </a:lvl1pPr>
            <a:lvl2pPr marL="673100" marR="0" lvl="1" indent="-336550" algn="l" rtl="0">
              <a:lnSpc>
                <a:spcPct val="93000"/>
              </a:lnSpc>
              <a:spcBef>
                <a:spcPts val="0"/>
              </a:spcBef>
              <a:spcAft>
                <a:spcPts val="0"/>
              </a:spcAft>
              <a:buSzPts val="1300"/>
              <a:buChar char="○"/>
              <a:defRPr sz="1300"/>
            </a:lvl2pPr>
            <a:lvl3pPr marL="1041400" marR="0" lvl="2" indent="-298450" algn="l" rtl="0">
              <a:lnSpc>
                <a:spcPct val="93000"/>
              </a:lnSpc>
              <a:spcBef>
                <a:spcPts val="0"/>
              </a:spcBef>
              <a:spcAft>
                <a:spcPts val="0"/>
              </a:spcAft>
              <a:buSzPts val="1300"/>
              <a:buChar char="■"/>
              <a:defRPr sz="1300"/>
            </a:lvl3pPr>
            <a:lvl4pPr marL="1447800" marR="0" lvl="3" indent="-285750" algn="l" rtl="0">
              <a:lnSpc>
                <a:spcPct val="93000"/>
              </a:lnSpc>
              <a:spcBef>
                <a:spcPts val="0"/>
              </a:spcBef>
              <a:spcAft>
                <a:spcPts val="0"/>
              </a:spcAft>
              <a:buSzPts val="1300"/>
              <a:buChar char="●"/>
              <a:defRPr sz="1300"/>
            </a:lvl4pPr>
            <a:lvl5pPr marL="1866900" marR="0" lvl="4" indent="-285750" algn="l" rtl="0">
              <a:lnSpc>
                <a:spcPct val="93000"/>
              </a:lnSpc>
              <a:spcBef>
                <a:spcPts val="0"/>
              </a:spcBef>
              <a:spcAft>
                <a:spcPts val="0"/>
              </a:spcAft>
              <a:buSzPts val="1300"/>
              <a:buChar char="○"/>
              <a:defRPr sz="1300"/>
            </a:lvl5pPr>
            <a:lvl6pPr marL="2286000" marR="0" lvl="5" indent="-298450" algn="l" rtl="0">
              <a:lnSpc>
                <a:spcPct val="93000"/>
              </a:lnSpc>
              <a:spcBef>
                <a:spcPts val="0"/>
              </a:spcBef>
              <a:spcAft>
                <a:spcPts val="0"/>
              </a:spcAft>
              <a:buSzPts val="1300"/>
              <a:buChar char="■"/>
              <a:defRPr sz="1300"/>
            </a:lvl6pPr>
            <a:lvl7pPr marL="3111500" marR="0" lvl="6" indent="-285750" algn="l" rtl="0">
              <a:lnSpc>
                <a:spcPct val="93000"/>
              </a:lnSpc>
              <a:spcBef>
                <a:spcPts val="0"/>
              </a:spcBef>
              <a:spcAft>
                <a:spcPts val="0"/>
              </a:spcAft>
              <a:buSzPts val="1300"/>
              <a:buChar char="●"/>
              <a:defRPr sz="1300"/>
            </a:lvl7pPr>
            <a:lvl8pPr marL="4356100" marR="0" lvl="7" indent="-285750" algn="l" rtl="0">
              <a:lnSpc>
                <a:spcPct val="93000"/>
              </a:lnSpc>
              <a:spcBef>
                <a:spcPts val="0"/>
              </a:spcBef>
              <a:spcAft>
                <a:spcPts val="0"/>
              </a:spcAft>
              <a:buSzPts val="1300"/>
              <a:buChar char="○"/>
              <a:defRPr sz="1300"/>
            </a:lvl8pPr>
            <a:lvl9pPr marL="6019800" marR="0" lvl="8" indent="-298450" algn="l" rtl="0">
              <a:lnSpc>
                <a:spcPct val="93000"/>
              </a:lnSpc>
              <a:spcBef>
                <a:spcPts val="0"/>
              </a:spcBef>
              <a:spcAft>
                <a:spcPts val="0"/>
              </a:spcAft>
              <a:buSzPts val="1300"/>
              <a:buChar char="■"/>
              <a:defRPr sz="1300"/>
            </a:lvl9pPr>
          </a:lstStyle>
          <a:p>
            <a:pPr indent="0">
              <a:buFontTx/>
              <a:buNone/>
            </a:pPr>
            <a:r>
              <a:rPr lang="it-IT" sz="3000" dirty="0">
                <a:solidFill>
                  <a:srgbClr val="FFFFFF"/>
                </a:solidFill>
              </a:rPr>
              <a:t>State of Art</a:t>
            </a:r>
          </a:p>
        </p:txBody>
      </p:sp>
      <p:sp>
        <p:nvSpPr>
          <p:cNvPr id="3" name="TextBox 2">
            <a:extLst>
              <a:ext uri="{FF2B5EF4-FFF2-40B4-BE49-F238E27FC236}">
                <a16:creationId xmlns:a16="http://schemas.microsoft.com/office/drawing/2014/main" id="{A33C3591-0D8F-A6E0-B4E2-F1421B102E59}"/>
              </a:ext>
            </a:extLst>
          </p:cNvPr>
          <p:cNvSpPr txBox="1"/>
          <p:nvPr/>
        </p:nvSpPr>
        <p:spPr>
          <a:xfrm>
            <a:off x="226379" y="953800"/>
            <a:ext cx="8691239" cy="1991379"/>
          </a:xfrm>
          <a:prstGeom prst="rect">
            <a:avLst/>
          </a:prstGeom>
          <a:noFill/>
        </p:spPr>
        <p:txBody>
          <a:bodyPr wrap="square" rtlCol="0">
            <a:spAutoFit/>
          </a:bodyPr>
          <a:lstStyle/>
          <a:p>
            <a:pPr>
              <a:lnSpc>
                <a:spcPct val="150000"/>
              </a:lnSpc>
            </a:pPr>
            <a:r>
              <a:rPr lang="en-US" dirty="0"/>
              <a:t>The research and papers analyzed that were somehow connected with the topic mainly dealt with:</a:t>
            </a:r>
          </a:p>
          <a:p>
            <a:pPr marL="285750" indent="-285750">
              <a:lnSpc>
                <a:spcPct val="150000"/>
              </a:lnSpc>
              <a:buFont typeface="Arial" panose="020B0604020202020204" pitchFamily="34" charset="0"/>
              <a:buChar char="•"/>
            </a:pPr>
            <a:r>
              <a:rPr lang="it-IT" dirty="0"/>
              <a:t>Videogame </a:t>
            </a:r>
            <a:r>
              <a:rPr lang="it-IT" dirty="0" err="1"/>
              <a:t>development</a:t>
            </a:r>
            <a:r>
              <a:rPr lang="it-IT" dirty="0"/>
              <a:t> with </a:t>
            </a:r>
            <a:r>
              <a:rPr lang="it-IT" dirty="0" err="1"/>
              <a:t>microservices</a:t>
            </a:r>
            <a:r>
              <a:rPr lang="it-IT" dirty="0"/>
              <a:t> </a:t>
            </a:r>
            <a:r>
              <a:rPr lang="it-IT" dirty="0" err="1"/>
              <a:t>without</a:t>
            </a:r>
            <a:r>
              <a:rPr lang="it-IT" dirty="0"/>
              <a:t> </a:t>
            </a:r>
            <a:r>
              <a:rPr lang="it-IT" dirty="0" err="1"/>
              <a:t>architectural</a:t>
            </a:r>
            <a:r>
              <a:rPr lang="it-IT" dirty="0"/>
              <a:t> patterns</a:t>
            </a:r>
          </a:p>
          <a:p>
            <a:pPr marL="285750" indent="-285750">
              <a:lnSpc>
                <a:spcPct val="150000"/>
              </a:lnSpc>
              <a:buFont typeface="Arial" panose="020B0604020202020204" pitchFamily="34" charset="0"/>
              <a:buChar char="•"/>
            </a:pPr>
            <a:r>
              <a:rPr lang="it-IT" dirty="0"/>
              <a:t>Survey on videogames and </a:t>
            </a:r>
            <a:r>
              <a:rPr lang="it-IT" dirty="0" err="1"/>
              <a:t>related</a:t>
            </a:r>
            <a:r>
              <a:rPr lang="it-IT" dirty="0"/>
              <a:t> tools</a:t>
            </a:r>
          </a:p>
          <a:p>
            <a:pPr marL="285750" indent="-285750">
              <a:lnSpc>
                <a:spcPct val="150000"/>
              </a:lnSpc>
              <a:buFont typeface="Arial" panose="020B0604020202020204" pitchFamily="34" charset="0"/>
              <a:buChar char="•"/>
            </a:pPr>
            <a:r>
              <a:rPr lang="it-IT" dirty="0"/>
              <a:t>General </a:t>
            </a:r>
            <a:r>
              <a:rPr lang="it-IT" dirty="0" err="1"/>
              <a:t>overview</a:t>
            </a:r>
            <a:r>
              <a:rPr lang="it-IT" dirty="0"/>
              <a:t> of </a:t>
            </a:r>
            <a:r>
              <a:rPr lang="it-IT" dirty="0" err="1"/>
              <a:t>Ballerina’s</a:t>
            </a:r>
            <a:r>
              <a:rPr lang="it-IT" dirty="0"/>
              <a:t> features</a:t>
            </a:r>
          </a:p>
          <a:p>
            <a:pPr marL="285750" indent="-285750">
              <a:lnSpc>
                <a:spcPct val="150000"/>
              </a:lnSpc>
              <a:buFont typeface="Arial" panose="020B0604020202020204" pitchFamily="34" charset="0"/>
              <a:buChar char="•"/>
            </a:pPr>
            <a:r>
              <a:rPr lang="it-IT" dirty="0" err="1"/>
              <a:t>Comparison</a:t>
            </a:r>
            <a:r>
              <a:rPr lang="it-IT" dirty="0"/>
              <a:t> of </a:t>
            </a:r>
            <a:r>
              <a:rPr lang="it-IT" dirty="0" err="1"/>
              <a:t>orchestration</a:t>
            </a:r>
            <a:r>
              <a:rPr lang="it-IT" dirty="0"/>
              <a:t> vs </a:t>
            </a:r>
            <a:r>
              <a:rPr lang="it-IT" dirty="0" err="1"/>
              <a:t>choreography</a:t>
            </a:r>
            <a:endParaRPr lang="it-IT" dirty="0"/>
          </a:p>
          <a:p>
            <a:pPr marL="285750" indent="-285750">
              <a:lnSpc>
                <a:spcPct val="150000"/>
              </a:lnSpc>
              <a:buFont typeface="Arial" panose="020B0604020202020204" pitchFamily="34" charset="0"/>
              <a:buChar char="•"/>
            </a:pPr>
            <a:r>
              <a:rPr lang="it-IT" dirty="0" err="1"/>
              <a:t>Transition</a:t>
            </a:r>
            <a:r>
              <a:rPr lang="it-IT" dirty="0"/>
              <a:t> from </a:t>
            </a:r>
            <a:r>
              <a:rPr lang="it-IT" dirty="0" err="1"/>
              <a:t>monolithic</a:t>
            </a:r>
            <a:r>
              <a:rPr lang="it-IT" dirty="0"/>
              <a:t> to </a:t>
            </a:r>
            <a:r>
              <a:rPr lang="it-IT" dirty="0" err="1"/>
              <a:t>microservices</a:t>
            </a:r>
            <a:r>
              <a:rPr lang="it-IT" dirty="0"/>
              <a:t> in videogames</a:t>
            </a:r>
          </a:p>
        </p:txBody>
      </p:sp>
      <p:sp>
        <p:nvSpPr>
          <p:cNvPr id="5" name="TextBox 4">
            <a:extLst>
              <a:ext uri="{FF2B5EF4-FFF2-40B4-BE49-F238E27FC236}">
                <a16:creationId xmlns:a16="http://schemas.microsoft.com/office/drawing/2014/main" id="{7E1A087F-9C76-B4F1-F5DE-CD5A816932D9}"/>
              </a:ext>
            </a:extLst>
          </p:cNvPr>
          <p:cNvSpPr txBox="1"/>
          <p:nvPr/>
        </p:nvSpPr>
        <p:spPr>
          <a:xfrm>
            <a:off x="226380" y="4875384"/>
            <a:ext cx="8691239" cy="1021883"/>
          </a:xfrm>
          <a:prstGeom prst="rect">
            <a:avLst/>
          </a:prstGeom>
          <a:noFill/>
        </p:spPr>
        <p:txBody>
          <a:bodyPr wrap="square" rtlCol="0">
            <a:spAutoFit/>
          </a:bodyPr>
          <a:lstStyle/>
          <a:p>
            <a:pPr>
              <a:lnSpc>
                <a:spcPct val="150000"/>
              </a:lnSpc>
            </a:pPr>
            <a:r>
              <a:rPr lang="en-US" dirty="0"/>
              <a:t>Therefore, there are no analyzes in the use of Ballerina with Kubernetes or as a main orchestrator in a Cloud environment, only a dated example of orchestration [https://github.com/ballerina-attic/parallel-service-orchestration] which however does not exploit microservices created with other languages.</a:t>
            </a:r>
            <a:endParaRPr lang="it-IT" dirty="0"/>
          </a:p>
        </p:txBody>
      </p:sp>
      <p:pic>
        <p:nvPicPr>
          <p:cNvPr id="4" name="Picture 3" descr="A magnifying glass over words&#10;&#10;Description automatically generated">
            <a:extLst>
              <a:ext uri="{FF2B5EF4-FFF2-40B4-BE49-F238E27FC236}">
                <a16:creationId xmlns:a16="http://schemas.microsoft.com/office/drawing/2014/main" id="{C3D53136-FFB4-8B37-B1DE-F70A19E094CB}"/>
              </a:ext>
            </a:extLst>
          </p:cNvPr>
          <p:cNvPicPr>
            <a:picLocks noChangeAspect="1"/>
          </p:cNvPicPr>
          <p:nvPr/>
        </p:nvPicPr>
        <p:blipFill>
          <a:blip r:embed="rId3"/>
          <a:stretch>
            <a:fillRect/>
          </a:stretch>
        </p:blipFill>
        <p:spPr>
          <a:xfrm>
            <a:off x="6114183" y="2266025"/>
            <a:ext cx="2325950" cy="2325950"/>
          </a:xfrm>
          <a:prstGeom prst="rect">
            <a:avLst/>
          </a:prstGeom>
        </p:spPr>
      </p:pic>
    </p:spTree>
    <p:extLst>
      <p:ext uri="{BB962C8B-B14F-4D97-AF65-F5344CB8AC3E}">
        <p14:creationId xmlns:p14="http://schemas.microsoft.com/office/powerpoint/2010/main" val="424869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err="1">
                <a:solidFill>
                  <a:srgbClr val="FFFFFF"/>
                </a:solidFill>
              </a:rPr>
              <a:t>Originality</a:t>
            </a:r>
            <a:r>
              <a:rPr lang="it-IT" sz="3000" dirty="0">
                <a:solidFill>
                  <a:srgbClr val="FFFFFF"/>
                </a:solidFill>
              </a:rPr>
              <a:t> 2</a:t>
            </a:r>
            <a:endParaRPr sz="3000" dirty="0">
              <a:solidFill>
                <a:srgbClr val="FFFFFF"/>
              </a:solidFill>
            </a:endParaRPr>
          </a:p>
        </p:txBody>
      </p:sp>
      <p:sp>
        <p:nvSpPr>
          <p:cNvPr id="2" name="TextBox 1">
            <a:extLst>
              <a:ext uri="{FF2B5EF4-FFF2-40B4-BE49-F238E27FC236}">
                <a16:creationId xmlns:a16="http://schemas.microsoft.com/office/drawing/2014/main" id="{9EE52DD3-5C7A-061B-C1E7-E33C2EFB0115}"/>
              </a:ext>
            </a:extLst>
          </p:cNvPr>
          <p:cNvSpPr txBox="1"/>
          <p:nvPr/>
        </p:nvSpPr>
        <p:spPr>
          <a:xfrm>
            <a:off x="173114" y="960733"/>
            <a:ext cx="8123068" cy="698717"/>
          </a:xfrm>
          <a:prstGeom prst="rect">
            <a:avLst/>
          </a:prstGeom>
          <a:noFill/>
        </p:spPr>
        <p:txBody>
          <a:bodyPr wrap="square" rtlCol="0">
            <a:spAutoFit/>
          </a:bodyPr>
          <a:lstStyle/>
          <a:p>
            <a:pPr>
              <a:lnSpc>
                <a:spcPct val="150000"/>
              </a:lnSpc>
            </a:pPr>
            <a:r>
              <a:rPr lang="en-US" dirty="0"/>
              <a:t>I tried to orchestrate several microservices, developed with various programming languages, and a video game with a game engine.</a:t>
            </a:r>
            <a:endParaRPr lang="it-IT" dirty="0"/>
          </a:p>
        </p:txBody>
      </p:sp>
      <p:sp>
        <p:nvSpPr>
          <p:cNvPr id="3" name="TextBox 2">
            <a:extLst>
              <a:ext uri="{FF2B5EF4-FFF2-40B4-BE49-F238E27FC236}">
                <a16:creationId xmlns:a16="http://schemas.microsoft.com/office/drawing/2014/main" id="{64288304-F502-4333-7315-CF648C75C444}"/>
              </a:ext>
            </a:extLst>
          </p:cNvPr>
          <p:cNvSpPr txBox="1"/>
          <p:nvPr/>
        </p:nvSpPr>
        <p:spPr>
          <a:xfrm>
            <a:off x="166494" y="3975770"/>
            <a:ext cx="8451542" cy="698717"/>
          </a:xfrm>
          <a:prstGeom prst="rect">
            <a:avLst/>
          </a:prstGeom>
          <a:noFill/>
        </p:spPr>
        <p:txBody>
          <a:bodyPr wrap="square" rtlCol="0">
            <a:spAutoFit/>
          </a:bodyPr>
          <a:lstStyle/>
          <a:p>
            <a:pPr>
              <a:lnSpc>
                <a:spcPct val="150000"/>
              </a:lnSpc>
            </a:pPr>
            <a:r>
              <a:rPr lang="en-US" dirty="0"/>
              <a:t>On the contrary, in other researches the video game infrastructure already exists, and attempts are made to change it to use microservices.</a:t>
            </a:r>
            <a:endParaRPr lang="it-IT" dirty="0"/>
          </a:p>
        </p:txBody>
      </p:sp>
      <p:sp>
        <p:nvSpPr>
          <p:cNvPr id="9" name="TextBox 8">
            <a:extLst>
              <a:ext uri="{FF2B5EF4-FFF2-40B4-BE49-F238E27FC236}">
                <a16:creationId xmlns:a16="http://schemas.microsoft.com/office/drawing/2014/main" id="{36EEB7DB-1DEE-4B69-7264-BBA087DF6A5C}"/>
              </a:ext>
            </a:extLst>
          </p:cNvPr>
          <p:cNvSpPr txBox="1"/>
          <p:nvPr/>
        </p:nvSpPr>
        <p:spPr>
          <a:xfrm>
            <a:off x="166494" y="5197707"/>
            <a:ext cx="8451542" cy="1021883"/>
          </a:xfrm>
          <a:prstGeom prst="rect">
            <a:avLst/>
          </a:prstGeom>
          <a:noFill/>
        </p:spPr>
        <p:txBody>
          <a:bodyPr wrap="square" rtlCol="0">
            <a:spAutoFit/>
          </a:bodyPr>
          <a:lstStyle/>
          <a:p>
            <a:pPr>
              <a:lnSpc>
                <a:spcPct val="150000"/>
              </a:lnSpc>
            </a:pPr>
            <a:r>
              <a:rPr lang="en-US" dirty="0"/>
              <a:t>The inclusion of two additional microservices made overall development more challenging. It would have been more cost-effective to develop matchmaking and game server microservices using Ballerina, in order to simplify integration, deployment, and reduce overall implementation complexity.</a:t>
            </a:r>
            <a:endParaRPr lang="it-IT" dirty="0"/>
          </a:p>
        </p:txBody>
      </p:sp>
      <p:pic>
        <p:nvPicPr>
          <p:cNvPr id="4" name="Picture 3">
            <a:extLst>
              <a:ext uri="{FF2B5EF4-FFF2-40B4-BE49-F238E27FC236}">
                <a16:creationId xmlns:a16="http://schemas.microsoft.com/office/drawing/2014/main" id="{CFB217A8-8E07-A3A0-14EF-21F4AB55EA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2232" y="1870357"/>
            <a:ext cx="1423035" cy="2023745"/>
          </a:xfrm>
          <a:prstGeom prst="rect">
            <a:avLst/>
          </a:prstGeom>
          <a:noFill/>
          <a:ln>
            <a:noFill/>
          </a:ln>
        </p:spPr>
      </p:pic>
      <p:pic>
        <p:nvPicPr>
          <p:cNvPr id="5" name="Picture 4">
            <a:extLst>
              <a:ext uri="{FF2B5EF4-FFF2-40B4-BE49-F238E27FC236}">
                <a16:creationId xmlns:a16="http://schemas.microsoft.com/office/drawing/2014/main" id="{8A593C83-5A13-A259-6821-157038AE48FA}"/>
              </a:ext>
            </a:extLst>
          </p:cNvPr>
          <p:cNvPicPr>
            <a:picLocks noChangeAspect="1"/>
          </p:cNvPicPr>
          <p:nvPr/>
        </p:nvPicPr>
        <p:blipFill>
          <a:blip r:embed="rId4"/>
          <a:stretch>
            <a:fillRect/>
          </a:stretch>
        </p:blipFill>
        <p:spPr bwMode="auto">
          <a:xfrm>
            <a:off x="5163594" y="1799527"/>
            <a:ext cx="1426845" cy="2114550"/>
          </a:xfrm>
          <a:prstGeom prst="rect">
            <a:avLst/>
          </a:prstGeom>
          <a:noFill/>
          <a:ln>
            <a:noFill/>
          </a:ln>
        </p:spPr>
      </p:pic>
    </p:spTree>
    <p:extLst>
      <p:ext uri="{BB962C8B-B14F-4D97-AF65-F5344CB8AC3E}">
        <p14:creationId xmlns:p14="http://schemas.microsoft.com/office/powerpoint/2010/main" val="1315551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err="1">
                <a:solidFill>
                  <a:srgbClr val="FFFFFF"/>
                </a:solidFill>
              </a:rPr>
              <a:t>Originality</a:t>
            </a:r>
            <a:r>
              <a:rPr lang="it-IT" sz="3000" dirty="0">
                <a:solidFill>
                  <a:srgbClr val="FFFFFF"/>
                </a:solidFill>
              </a:rPr>
              <a:t> 2</a:t>
            </a:r>
            <a:endParaRPr sz="3000" dirty="0">
              <a:solidFill>
                <a:srgbClr val="FFFFFF"/>
              </a:solidFill>
            </a:endParaRPr>
          </a:p>
        </p:txBody>
      </p:sp>
      <p:pic>
        <p:nvPicPr>
          <p:cNvPr id="6" name="Picture 5" descr="A screen shot of a computer code&#10;&#10;Description automatically generated with low confidence">
            <a:extLst>
              <a:ext uri="{FF2B5EF4-FFF2-40B4-BE49-F238E27FC236}">
                <a16:creationId xmlns:a16="http://schemas.microsoft.com/office/drawing/2014/main" id="{4A62BC6D-EC3F-0688-55A6-630FB5BF8C57}"/>
              </a:ext>
            </a:extLst>
          </p:cNvPr>
          <p:cNvPicPr>
            <a:picLocks noChangeAspect="1"/>
          </p:cNvPicPr>
          <p:nvPr/>
        </p:nvPicPr>
        <p:blipFill>
          <a:blip r:embed="rId3"/>
          <a:stretch>
            <a:fillRect/>
          </a:stretch>
        </p:blipFill>
        <p:spPr>
          <a:xfrm>
            <a:off x="109133" y="960733"/>
            <a:ext cx="3979634" cy="2235228"/>
          </a:xfrm>
          <a:prstGeom prst="rect">
            <a:avLst/>
          </a:prstGeom>
          <a:ln w="9525">
            <a:solidFill>
              <a:schemeClr val="tx1"/>
            </a:solidFill>
          </a:ln>
        </p:spPr>
      </p:pic>
      <p:pic>
        <p:nvPicPr>
          <p:cNvPr id="7" name="Picture 6">
            <a:extLst>
              <a:ext uri="{FF2B5EF4-FFF2-40B4-BE49-F238E27FC236}">
                <a16:creationId xmlns:a16="http://schemas.microsoft.com/office/drawing/2014/main" id="{413CB36D-9AC7-7697-F807-16BA5EFBAB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9568" y="1527931"/>
            <a:ext cx="4175299" cy="3336060"/>
          </a:xfrm>
          <a:prstGeom prst="rect">
            <a:avLst/>
          </a:prstGeom>
          <a:noFill/>
          <a:ln>
            <a:solidFill>
              <a:schemeClr val="tx1"/>
            </a:solidFill>
          </a:ln>
        </p:spPr>
      </p:pic>
      <p:pic>
        <p:nvPicPr>
          <p:cNvPr id="8" name="Picture 7">
            <a:extLst>
              <a:ext uri="{FF2B5EF4-FFF2-40B4-BE49-F238E27FC236}">
                <a16:creationId xmlns:a16="http://schemas.microsoft.com/office/drawing/2014/main" id="{D7FF7079-FBD8-69ED-F9DC-B161BB19F46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133" y="4016462"/>
            <a:ext cx="4497462" cy="2324689"/>
          </a:xfrm>
          <a:prstGeom prst="rect">
            <a:avLst/>
          </a:prstGeom>
          <a:noFill/>
          <a:ln>
            <a:solidFill>
              <a:schemeClr val="tx1"/>
            </a:solidFill>
          </a:ln>
        </p:spPr>
      </p:pic>
    </p:spTree>
    <p:extLst>
      <p:ext uri="{BB962C8B-B14F-4D97-AF65-F5344CB8AC3E}">
        <p14:creationId xmlns:p14="http://schemas.microsoft.com/office/powerpoint/2010/main" val="261702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extBox 1">
            <a:extLst>
              <a:ext uri="{FF2B5EF4-FFF2-40B4-BE49-F238E27FC236}">
                <a16:creationId xmlns:a16="http://schemas.microsoft.com/office/drawing/2014/main" id="{C81C0E13-4141-6B40-2B7F-79D02AE07428}"/>
              </a:ext>
            </a:extLst>
          </p:cNvPr>
          <p:cNvSpPr txBox="1"/>
          <p:nvPr/>
        </p:nvSpPr>
        <p:spPr>
          <a:xfrm>
            <a:off x="2791710" y="3167390"/>
            <a:ext cx="3560590" cy="523220"/>
          </a:xfrm>
          <a:prstGeom prst="rect">
            <a:avLst/>
          </a:prstGeom>
          <a:noFill/>
        </p:spPr>
        <p:txBody>
          <a:bodyPr wrap="none" rtlCol="0">
            <a:spAutoFit/>
          </a:bodyPr>
          <a:lstStyle/>
          <a:p>
            <a:pPr algn="ctr"/>
            <a:r>
              <a:rPr lang="it-IT" sz="2800" b="1" dirty="0"/>
              <a:t>Learning </a:t>
            </a:r>
            <a:r>
              <a:rPr lang="it-IT" sz="2800" b="1" dirty="0" err="1"/>
              <a:t>Outcomes</a:t>
            </a:r>
            <a:endParaRPr lang="it-IT" sz="2800" b="1" dirty="0"/>
          </a:p>
        </p:txBody>
      </p:sp>
    </p:spTree>
    <p:extLst>
      <p:ext uri="{BB962C8B-B14F-4D97-AF65-F5344CB8AC3E}">
        <p14:creationId xmlns:p14="http://schemas.microsoft.com/office/powerpoint/2010/main" val="191353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a:solidFill>
                  <a:srgbClr val="FFFFFF"/>
                </a:solidFill>
              </a:rPr>
              <a:t>Learning </a:t>
            </a:r>
            <a:r>
              <a:rPr lang="it-IT" sz="3000" dirty="0" err="1">
                <a:solidFill>
                  <a:srgbClr val="FFFFFF"/>
                </a:solidFill>
              </a:rPr>
              <a:t>Outcomes</a:t>
            </a:r>
            <a:endParaRPr sz="3000" dirty="0">
              <a:solidFill>
                <a:srgbClr val="FFFFFF"/>
              </a:solidFill>
            </a:endParaRPr>
          </a:p>
        </p:txBody>
      </p:sp>
      <p:sp>
        <p:nvSpPr>
          <p:cNvPr id="2" name="TextBox 1">
            <a:extLst>
              <a:ext uri="{FF2B5EF4-FFF2-40B4-BE49-F238E27FC236}">
                <a16:creationId xmlns:a16="http://schemas.microsoft.com/office/drawing/2014/main" id="{F9456186-ED13-79ED-7355-3F413B1E2B5B}"/>
              </a:ext>
            </a:extLst>
          </p:cNvPr>
          <p:cNvSpPr txBox="1"/>
          <p:nvPr/>
        </p:nvSpPr>
        <p:spPr>
          <a:xfrm>
            <a:off x="204185" y="1322774"/>
            <a:ext cx="8522564" cy="10218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Orchestration: Understanding of the fundamental concepts and the two main types. Exploration of implementation methods and analysis of challenging aspects, such as efficient process flow management.</a:t>
            </a:r>
            <a:endParaRPr lang="it-IT" dirty="0"/>
          </a:p>
        </p:txBody>
      </p:sp>
      <p:sp>
        <p:nvSpPr>
          <p:cNvPr id="5" name="TextBox 4">
            <a:extLst>
              <a:ext uri="{FF2B5EF4-FFF2-40B4-BE49-F238E27FC236}">
                <a16:creationId xmlns:a16="http://schemas.microsoft.com/office/drawing/2014/main" id="{500D395E-071F-7977-B9F1-D100CF97DC54}"/>
              </a:ext>
            </a:extLst>
          </p:cNvPr>
          <p:cNvSpPr txBox="1"/>
          <p:nvPr/>
        </p:nvSpPr>
        <p:spPr>
          <a:xfrm>
            <a:off x="4001238" y="791264"/>
            <a:ext cx="928459" cy="369332"/>
          </a:xfrm>
          <a:prstGeom prst="rect">
            <a:avLst/>
          </a:prstGeom>
          <a:noFill/>
        </p:spPr>
        <p:txBody>
          <a:bodyPr wrap="none" rtlCol="0">
            <a:spAutoFit/>
          </a:bodyPr>
          <a:lstStyle/>
          <a:p>
            <a:pPr algn="ctr"/>
            <a:r>
              <a:rPr lang="it-IT" sz="1800" b="1" dirty="0" err="1"/>
              <a:t>Topics</a:t>
            </a:r>
            <a:endParaRPr lang="it-IT" b="1" dirty="0"/>
          </a:p>
        </p:txBody>
      </p:sp>
      <p:sp>
        <p:nvSpPr>
          <p:cNvPr id="6" name="TextBox 5">
            <a:extLst>
              <a:ext uri="{FF2B5EF4-FFF2-40B4-BE49-F238E27FC236}">
                <a16:creationId xmlns:a16="http://schemas.microsoft.com/office/drawing/2014/main" id="{8E25FDA1-DDDB-6CBF-5C23-E31ACB1C282A}"/>
              </a:ext>
            </a:extLst>
          </p:cNvPr>
          <p:cNvSpPr txBox="1"/>
          <p:nvPr/>
        </p:nvSpPr>
        <p:spPr>
          <a:xfrm>
            <a:off x="204185" y="5096715"/>
            <a:ext cx="8682361" cy="738664"/>
          </a:xfrm>
          <a:prstGeom prst="rect">
            <a:avLst/>
          </a:prstGeom>
          <a:noFill/>
        </p:spPr>
        <p:txBody>
          <a:bodyPr wrap="square" rtlCol="0">
            <a:spAutoFit/>
          </a:bodyPr>
          <a:lstStyle/>
          <a:p>
            <a:r>
              <a:rPr lang="it-IT" dirty="0"/>
              <a:t>In </a:t>
            </a:r>
            <a:r>
              <a:rPr lang="it-IT" dirty="0" err="1"/>
              <a:t>particular</a:t>
            </a:r>
            <a:r>
              <a:rPr lang="it-IT" dirty="0"/>
              <a:t>: </a:t>
            </a:r>
          </a:p>
          <a:p>
            <a:pPr marL="285750" indent="-285750">
              <a:buFont typeface="Arial" panose="020B0604020202020204" pitchFamily="34" charset="0"/>
              <a:buChar char="•"/>
            </a:pPr>
            <a:r>
              <a:rPr lang="en-US" dirty="0"/>
              <a:t>How to build a fully programmed orchestrator with Ballerina managing the process flow.</a:t>
            </a:r>
          </a:p>
          <a:p>
            <a:pPr marL="285750" indent="-285750">
              <a:buFont typeface="Arial" panose="020B0604020202020204" pitchFamily="34" charset="0"/>
              <a:buChar char="•"/>
            </a:pPr>
            <a:r>
              <a:rPr lang="en-US" dirty="0"/>
              <a:t>How to manage process flow in Kubernetes, which facilitated some orchestration features.</a:t>
            </a:r>
            <a:endParaRPr lang="it-IT" dirty="0"/>
          </a:p>
        </p:txBody>
      </p:sp>
      <p:pic>
        <p:nvPicPr>
          <p:cNvPr id="7" name="Picture 6">
            <a:extLst>
              <a:ext uri="{FF2B5EF4-FFF2-40B4-BE49-F238E27FC236}">
                <a16:creationId xmlns:a16="http://schemas.microsoft.com/office/drawing/2014/main" id="{415EEAE1-B64C-665E-1C96-7F85CA7359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7142" y="2706697"/>
            <a:ext cx="4226037" cy="1572438"/>
          </a:xfrm>
          <a:prstGeom prst="rect">
            <a:avLst/>
          </a:prstGeom>
          <a:noFill/>
        </p:spPr>
      </p:pic>
      <p:pic>
        <p:nvPicPr>
          <p:cNvPr id="8" name="Picture 7" descr="A picture containing screenshot, cartoon, multimedia software, graphics software&#10;&#10;Description automatically generated">
            <a:extLst>
              <a:ext uri="{FF2B5EF4-FFF2-40B4-BE49-F238E27FC236}">
                <a16:creationId xmlns:a16="http://schemas.microsoft.com/office/drawing/2014/main" id="{6C052AFA-089F-8115-8644-21B4315F8287}"/>
              </a:ext>
            </a:extLst>
          </p:cNvPr>
          <p:cNvPicPr>
            <a:picLocks noChangeAspect="1"/>
          </p:cNvPicPr>
          <p:nvPr/>
        </p:nvPicPr>
        <p:blipFill rotWithShape="1">
          <a:blip r:embed="rId4">
            <a:extLst>
              <a:ext uri="{28A0092B-C50C-407E-A947-70E740481C1C}">
                <a14:useLocalDpi xmlns:a14="http://schemas.microsoft.com/office/drawing/2010/main" val="0"/>
              </a:ext>
            </a:extLst>
          </a:blip>
          <a:srcRect t="-64" b="-64"/>
          <a:stretch/>
        </p:blipFill>
        <p:spPr bwMode="auto">
          <a:xfrm>
            <a:off x="379611" y="2706698"/>
            <a:ext cx="3854722" cy="1572437"/>
          </a:xfrm>
          <a:prstGeom prst="rect">
            <a:avLst/>
          </a:prstGeom>
          <a:noFill/>
          <a:ln w="9525">
            <a:noFill/>
          </a:ln>
        </p:spPr>
      </p:pic>
      <p:sp>
        <p:nvSpPr>
          <p:cNvPr id="3" name="TextBox 2">
            <a:extLst>
              <a:ext uri="{FF2B5EF4-FFF2-40B4-BE49-F238E27FC236}">
                <a16:creationId xmlns:a16="http://schemas.microsoft.com/office/drawing/2014/main" id="{C748A242-D6C1-8756-58C2-726090C46976}"/>
              </a:ext>
            </a:extLst>
          </p:cNvPr>
          <p:cNvSpPr txBox="1"/>
          <p:nvPr/>
        </p:nvSpPr>
        <p:spPr>
          <a:xfrm>
            <a:off x="1974059" y="4295510"/>
            <a:ext cx="665825" cy="261610"/>
          </a:xfrm>
          <a:prstGeom prst="rect">
            <a:avLst/>
          </a:prstGeom>
          <a:noFill/>
        </p:spPr>
        <p:txBody>
          <a:bodyPr wrap="square" rtlCol="0">
            <a:spAutoFit/>
          </a:bodyPr>
          <a:lstStyle/>
          <a:p>
            <a:pPr algn="ctr"/>
            <a:r>
              <a:rPr lang="it-IT" sz="1100" dirty="0"/>
              <a:t>Cloud</a:t>
            </a:r>
            <a:endParaRPr lang="it-IT" dirty="0"/>
          </a:p>
        </p:txBody>
      </p:sp>
      <p:sp>
        <p:nvSpPr>
          <p:cNvPr id="9" name="TextBox 8">
            <a:extLst>
              <a:ext uri="{FF2B5EF4-FFF2-40B4-BE49-F238E27FC236}">
                <a16:creationId xmlns:a16="http://schemas.microsoft.com/office/drawing/2014/main" id="{01181C91-F22A-1DE2-282A-C6260C7B90AC}"/>
              </a:ext>
            </a:extLst>
          </p:cNvPr>
          <p:cNvSpPr txBox="1"/>
          <p:nvPr/>
        </p:nvSpPr>
        <p:spPr>
          <a:xfrm>
            <a:off x="5821329" y="4295510"/>
            <a:ext cx="1957662" cy="261610"/>
          </a:xfrm>
          <a:prstGeom prst="rect">
            <a:avLst/>
          </a:prstGeom>
          <a:noFill/>
        </p:spPr>
        <p:txBody>
          <a:bodyPr wrap="square" rtlCol="0">
            <a:spAutoFit/>
          </a:bodyPr>
          <a:lstStyle/>
          <a:p>
            <a:pPr algn="ctr"/>
            <a:r>
              <a:rPr lang="it-IT" sz="1100" dirty="0" err="1"/>
              <a:t>Kubernetes</a:t>
            </a:r>
            <a:endParaRPr lang="it-IT" dirty="0"/>
          </a:p>
        </p:txBody>
      </p:sp>
    </p:spTree>
    <p:extLst>
      <p:ext uri="{BB962C8B-B14F-4D97-AF65-F5344CB8AC3E}">
        <p14:creationId xmlns:p14="http://schemas.microsoft.com/office/powerpoint/2010/main" val="1660002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a:solidFill>
                  <a:srgbClr val="FFFFFF"/>
                </a:solidFill>
              </a:rPr>
              <a:t>Learning </a:t>
            </a:r>
            <a:r>
              <a:rPr lang="it-IT" sz="3000" dirty="0" err="1">
                <a:solidFill>
                  <a:srgbClr val="FFFFFF"/>
                </a:solidFill>
              </a:rPr>
              <a:t>Outcomes</a:t>
            </a:r>
            <a:endParaRPr sz="3000" dirty="0">
              <a:solidFill>
                <a:srgbClr val="FFFFFF"/>
              </a:solidFill>
            </a:endParaRPr>
          </a:p>
        </p:txBody>
      </p:sp>
      <p:sp>
        <p:nvSpPr>
          <p:cNvPr id="2" name="TextBox 1">
            <a:extLst>
              <a:ext uri="{FF2B5EF4-FFF2-40B4-BE49-F238E27FC236}">
                <a16:creationId xmlns:a16="http://schemas.microsoft.com/office/drawing/2014/main" id="{F9456186-ED13-79ED-7355-3F413B1E2B5B}"/>
              </a:ext>
            </a:extLst>
          </p:cNvPr>
          <p:cNvSpPr txBox="1"/>
          <p:nvPr/>
        </p:nvSpPr>
        <p:spPr>
          <a:xfrm>
            <a:off x="165190" y="1127572"/>
            <a:ext cx="5797119" cy="19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Cloud Deployment: Deploy your system in the cloud, addressing challenges related to provider choice, system configuration, and client access to the orchestration point. This solution offers advantages such as global accessibility to the system from any device in any connected network, the use of resources provided by the provider and real-time performance monitoring.</a:t>
            </a:r>
            <a:endParaRPr lang="it-IT" dirty="0"/>
          </a:p>
        </p:txBody>
      </p:sp>
      <p:sp>
        <p:nvSpPr>
          <p:cNvPr id="3" name="TextBox 2">
            <a:extLst>
              <a:ext uri="{FF2B5EF4-FFF2-40B4-BE49-F238E27FC236}">
                <a16:creationId xmlns:a16="http://schemas.microsoft.com/office/drawing/2014/main" id="{01EA5B87-C45B-B942-736A-3E800312B3E5}"/>
              </a:ext>
            </a:extLst>
          </p:cNvPr>
          <p:cNvSpPr txBox="1"/>
          <p:nvPr/>
        </p:nvSpPr>
        <p:spPr>
          <a:xfrm>
            <a:off x="3507661" y="4062214"/>
            <a:ext cx="5335479" cy="1668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Interfacing between different microservices: I have deepened my understanding of the mechanics of exporting ports to allow access to services and I have learned to create APIs to establish the access points of each individual microservice and the messages they can receive.</a:t>
            </a:r>
            <a:endParaRPr lang="it-IT" dirty="0"/>
          </a:p>
        </p:txBody>
      </p:sp>
      <p:pic>
        <p:nvPicPr>
          <p:cNvPr id="5" name="Picture 4" descr="A blue and black cloud with a up arrow&#10;&#10;Description automatically generated">
            <a:extLst>
              <a:ext uri="{FF2B5EF4-FFF2-40B4-BE49-F238E27FC236}">
                <a16:creationId xmlns:a16="http://schemas.microsoft.com/office/drawing/2014/main" id="{042F78BF-2D1E-F95B-452A-F2248BC3B604}"/>
              </a:ext>
            </a:extLst>
          </p:cNvPr>
          <p:cNvPicPr>
            <a:picLocks noChangeAspect="1"/>
          </p:cNvPicPr>
          <p:nvPr/>
        </p:nvPicPr>
        <p:blipFill>
          <a:blip r:embed="rId3"/>
          <a:stretch>
            <a:fillRect/>
          </a:stretch>
        </p:blipFill>
        <p:spPr>
          <a:xfrm>
            <a:off x="6187736" y="1426893"/>
            <a:ext cx="2187364" cy="1392735"/>
          </a:xfrm>
          <a:prstGeom prst="rect">
            <a:avLst/>
          </a:prstGeom>
        </p:spPr>
      </p:pic>
      <p:pic>
        <p:nvPicPr>
          <p:cNvPr id="6" name="Picture 5" descr="A diagram of a software application&#10;&#10;Description automatically generated">
            <a:extLst>
              <a:ext uri="{FF2B5EF4-FFF2-40B4-BE49-F238E27FC236}">
                <a16:creationId xmlns:a16="http://schemas.microsoft.com/office/drawing/2014/main" id="{3E030DC5-0B66-F9C4-22C7-F833C44A716E}"/>
              </a:ext>
            </a:extLst>
          </p:cNvPr>
          <p:cNvPicPr>
            <a:picLocks noChangeAspect="1"/>
          </p:cNvPicPr>
          <p:nvPr/>
        </p:nvPicPr>
        <p:blipFill>
          <a:blip r:embed="rId4"/>
          <a:stretch>
            <a:fillRect/>
          </a:stretch>
        </p:blipFill>
        <p:spPr>
          <a:xfrm>
            <a:off x="300860" y="3861528"/>
            <a:ext cx="3156993" cy="2069585"/>
          </a:xfrm>
          <a:prstGeom prst="rect">
            <a:avLst/>
          </a:prstGeom>
        </p:spPr>
      </p:pic>
    </p:spTree>
    <p:extLst>
      <p:ext uri="{BB962C8B-B14F-4D97-AF65-F5344CB8AC3E}">
        <p14:creationId xmlns:p14="http://schemas.microsoft.com/office/powerpoint/2010/main" val="2398176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a:solidFill>
                  <a:srgbClr val="FFFFFF"/>
                </a:solidFill>
              </a:rPr>
              <a:t>Learning </a:t>
            </a:r>
            <a:r>
              <a:rPr lang="it-IT" sz="3000" dirty="0" err="1">
                <a:solidFill>
                  <a:srgbClr val="FFFFFF"/>
                </a:solidFill>
              </a:rPr>
              <a:t>Outcomes</a:t>
            </a:r>
            <a:endParaRPr sz="3000" dirty="0">
              <a:solidFill>
                <a:srgbClr val="FFFFFF"/>
              </a:solidFill>
            </a:endParaRPr>
          </a:p>
        </p:txBody>
      </p:sp>
      <p:sp>
        <p:nvSpPr>
          <p:cNvPr id="5" name="TextBox 4">
            <a:extLst>
              <a:ext uri="{FF2B5EF4-FFF2-40B4-BE49-F238E27FC236}">
                <a16:creationId xmlns:a16="http://schemas.microsoft.com/office/drawing/2014/main" id="{5378641F-BD3E-A6EE-84D2-D75F8C54BFC4}"/>
              </a:ext>
            </a:extLst>
          </p:cNvPr>
          <p:cNvSpPr txBox="1"/>
          <p:nvPr/>
        </p:nvSpPr>
        <p:spPr>
          <a:xfrm>
            <a:off x="164236" y="960733"/>
            <a:ext cx="8815527" cy="19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Inter-Microservice Communication: I have a better understanding of the advantages and disadvantages of both methods. I gained a better understanding of how to connect with other microservices without depending on volatile IP addresses. I then had the opportunity to use both HTTP calls and </a:t>
            </a:r>
            <a:r>
              <a:rPr lang="en-US" dirty="0" err="1"/>
              <a:t>WebSockets</a:t>
            </a:r>
            <a:r>
              <a:rPr lang="en-US" dirty="0"/>
              <a:t> for communication between microservices. I also learned that HTTP calls are best suited when a single response is required in a short amount of time, while </a:t>
            </a:r>
            <a:r>
              <a:rPr lang="en-US" dirty="0" err="1"/>
              <a:t>WebSockets</a:t>
            </a:r>
            <a:r>
              <a:rPr lang="en-US" dirty="0"/>
              <a:t> are best suited when there are multiple message exchanges between two microservices and the connection must remain open continuously.</a:t>
            </a:r>
            <a:endParaRPr lang="it-IT" dirty="0"/>
          </a:p>
        </p:txBody>
      </p:sp>
      <p:pic>
        <p:nvPicPr>
          <p:cNvPr id="8" name="Picture 7" descr="A screenshot of a computer&#10;&#10;Description automatically generated">
            <a:extLst>
              <a:ext uri="{FF2B5EF4-FFF2-40B4-BE49-F238E27FC236}">
                <a16:creationId xmlns:a16="http://schemas.microsoft.com/office/drawing/2014/main" id="{C1E768F5-658C-41EA-47F6-F19D9CB3F7DF}"/>
              </a:ext>
            </a:extLst>
          </p:cNvPr>
          <p:cNvPicPr>
            <a:picLocks noChangeAspect="1"/>
          </p:cNvPicPr>
          <p:nvPr/>
        </p:nvPicPr>
        <p:blipFill>
          <a:blip r:embed="rId3"/>
          <a:stretch>
            <a:fillRect/>
          </a:stretch>
        </p:blipFill>
        <p:spPr>
          <a:xfrm>
            <a:off x="457200" y="3347122"/>
            <a:ext cx="3048539" cy="311817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9258AB15-1FB6-B91C-DC9D-CE0E9DD99DF9}"/>
              </a:ext>
            </a:extLst>
          </p:cNvPr>
          <p:cNvPicPr>
            <a:picLocks noChangeAspect="1"/>
          </p:cNvPicPr>
          <p:nvPr/>
        </p:nvPicPr>
        <p:blipFill>
          <a:blip r:embed="rId4"/>
          <a:stretch>
            <a:fillRect/>
          </a:stretch>
        </p:blipFill>
        <p:spPr>
          <a:xfrm>
            <a:off x="4167616" y="3275277"/>
            <a:ext cx="4812147" cy="2881851"/>
          </a:xfrm>
          <a:prstGeom prst="rect">
            <a:avLst/>
          </a:prstGeom>
        </p:spPr>
      </p:pic>
    </p:spTree>
    <p:extLst>
      <p:ext uri="{BB962C8B-B14F-4D97-AF65-F5344CB8AC3E}">
        <p14:creationId xmlns:p14="http://schemas.microsoft.com/office/powerpoint/2010/main" val="1581698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a:solidFill>
                  <a:srgbClr val="FFFFFF"/>
                </a:solidFill>
              </a:rPr>
              <a:t>Learning </a:t>
            </a:r>
            <a:r>
              <a:rPr lang="it-IT" sz="3000" dirty="0" err="1">
                <a:solidFill>
                  <a:srgbClr val="FFFFFF"/>
                </a:solidFill>
              </a:rPr>
              <a:t>Outcomes</a:t>
            </a:r>
            <a:endParaRPr sz="3000" dirty="0">
              <a:solidFill>
                <a:srgbClr val="FFFFFF"/>
              </a:solidFill>
            </a:endParaRPr>
          </a:p>
        </p:txBody>
      </p:sp>
      <p:sp>
        <p:nvSpPr>
          <p:cNvPr id="2" name="TextBox 1">
            <a:extLst>
              <a:ext uri="{FF2B5EF4-FFF2-40B4-BE49-F238E27FC236}">
                <a16:creationId xmlns:a16="http://schemas.microsoft.com/office/drawing/2014/main" id="{F9456186-ED13-79ED-7355-3F413B1E2B5B}"/>
              </a:ext>
            </a:extLst>
          </p:cNvPr>
          <p:cNvSpPr txBox="1"/>
          <p:nvPr/>
        </p:nvSpPr>
        <p:spPr>
          <a:xfrm>
            <a:off x="204186" y="960733"/>
            <a:ext cx="8522564" cy="10218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Managing Multiple Users Simultaneously: While my tests didn't involve thousands of connected devices, I've gained a better understanding of how to efficiently manage multiple users simultaneously, especially during games.</a:t>
            </a:r>
            <a:endParaRPr lang="it-IT" dirty="0"/>
          </a:p>
        </p:txBody>
      </p:sp>
      <p:sp>
        <p:nvSpPr>
          <p:cNvPr id="4" name="TextBox 3">
            <a:extLst>
              <a:ext uri="{FF2B5EF4-FFF2-40B4-BE49-F238E27FC236}">
                <a16:creationId xmlns:a16="http://schemas.microsoft.com/office/drawing/2014/main" id="{0F5EE771-9EF1-574B-11ED-1A870295B3DC}"/>
              </a:ext>
            </a:extLst>
          </p:cNvPr>
          <p:cNvSpPr txBox="1"/>
          <p:nvPr/>
        </p:nvSpPr>
        <p:spPr>
          <a:xfrm>
            <a:off x="204186" y="4000608"/>
            <a:ext cx="8611340" cy="13450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Analysis of orchestrated systems: I have acquired skills in performing basic tests on microservices within cloud environments and in different orchestration modes. I learned some methodologies and tools useful for evaluating the performance, reliability and efficiency of orchestrated systems in a superficial way.</a:t>
            </a:r>
            <a:endParaRPr lang="it-IT" dirty="0"/>
          </a:p>
        </p:txBody>
      </p:sp>
      <p:pic>
        <p:nvPicPr>
          <p:cNvPr id="5" name="Picture 4" descr="A group of people sitting at computers&#10;&#10;Description automatically generated">
            <a:extLst>
              <a:ext uri="{FF2B5EF4-FFF2-40B4-BE49-F238E27FC236}">
                <a16:creationId xmlns:a16="http://schemas.microsoft.com/office/drawing/2014/main" id="{792AFFEA-6E2E-172D-A8E5-848B4656710D}"/>
              </a:ext>
            </a:extLst>
          </p:cNvPr>
          <p:cNvPicPr>
            <a:picLocks noChangeAspect="1"/>
          </p:cNvPicPr>
          <p:nvPr/>
        </p:nvPicPr>
        <p:blipFill>
          <a:blip r:embed="rId3"/>
          <a:stretch>
            <a:fillRect/>
          </a:stretch>
        </p:blipFill>
        <p:spPr>
          <a:xfrm>
            <a:off x="2975289" y="1855458"/>
            <a:ext cx="2980358" cy="1922949"/>
          </a:xfrm>
          <a:prstGeom prst="rect">
            <a:avLst/>
          </a:prstGeom>
        </p:spPr>
      </p:pic>
    </p:spTree>
    <p:extLst>
      <p:ext uri="{BB962C8B-B14F-4D97-AF65-F5344CB8AC3E}">
        <p14:creationId xmlns:p14="http://schemas.microsoft.com/office/powerpoint/2010/main" val="2081434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extBox 1">
            <a:extLst>
              <a:ext uri="{FF2B5EF4-FFF2-40B4-BE49-F238E27FC236}">
                <a16:creationId xmlns:a16="http://schemas.microsoft.com/office/drawing/2014/main" id="{C81C0E13-4141-6B40-2B7F-79D02AE07428}"/>
              </a:ext>
            </a:extLst>
          </p:cNvPr>
          <p:cNvSpPr txBox="1"/>
          <p:nvPr/>
        </p:nvSpPr>
        <p:spPr>
          <a:xfrm>
            <a:off x="2445456" y="3167390"/>
            <a:ext cx="4253087" cy="523220"/>
          </a:xfrm>
          <a:prstGeom prst="rect">
            <a:avLst/>
          </a:prstGeom>
          <a:noFill/>
        </p:spPr>
        <p:txBody>
          <a:bodyPr wrap="none" rtlCol="0">
            <a:spAutoFit/>
          </a:bodyPr>
          <a:lstStyle/>
          <a:p>
            <a:pPr algn="ctr"/>
            <a:r>
              <a:rPr lang="it-IT" sz="2800" b="1" dirty="0"/>
              <a:t>TAKE-HOME MESSAGE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a:solidFill>
                  <a:srgbClr val="FFFFFF"/>
                </a:solidFill>
              </a:rPr>
              <a:t>Learning </a:t>
            </a:r>
            <a:r>
              <a:rPr lang="it-IT" sz="3000" dirty="0" err="1">
                <a:solidFill>
                  <a:srgbClr val="FFFFFF"/>
                </a:solidFill>
              </a:rPr>
              <a:t>Outcomes</a:t>
            </a:r>
            <a:endParaRPr sz="3000" dirty="0">
              <a:solidFill>
                <a:srgbClr val="FFFFFF"/>
              </a:solidFill>
            </a:endParaRPr>
          </a:p>
        </p:txBody>
      </p:sp>
      <p:sp>
        <p:nvSpPr>
          <p:cNvPr id="5" name="TextBox 4">
            <a:extLst>
              <a:ext uri="{FF2B5EF4-FFF2-40B4-BE49-F238E27FC236}">
                <a16:creationId xmlns:a16="http://schemas.microsoft.com/office/drawing/2014/main" id="{B24118FF-8B79-9747-6262-15733650E540}"/>
              </a:ext>
            </a:extLst>
          </p:cNvPr>
          <p:cNvSpPr txBox="1"/>
          <p:nvPr/>
        </p:nvSpPr>
        <p:spPr>
          <a:xfrm>
            <a:off x="3735873" y="776067"/>
            <a:ext cx="1672253" cy="369332"/>
          </a:xfrm>
          <a:prstGeom prst="rect">
            <a:avLst/>
          </a:prstGeom>
          <a:noFill/>
        </p:spPr>
        <p:txBody>
          <a:bodyPr wrap="none" rtlCol="0">
            <a:spAutoFit/>
          </a:bodyPr>
          <a:lstStyle/>
          <a:p>
            <a:pPr algn="ctr"/>
            <a:r>
              <a:rPr lang="it-IT" sz="1800" b="1" dirty="0"/>
              <a:t>Technologies</a:t>
            </a:r>
            <a:endParaRPr lang="it-IT" b="1" dirty="0"/>
          </a:p>
        </p:txBody>
      </p:sp>
      <p:sp>
        <p:nvSpPr>
          <p:cNvPr id="7" name="TextBox 6">
            <a:extLst>
              <a:ext uri="{FF2B5EF4-FFF2-40B4-BE49-F238E27FC236}">
                <a16:creationId xmlns:a16="http://schemas.microsoft.com/office/drawing/2014/main" id="{EAA3B320-05FF-D204-D353-A53BC00D88FF}"/>
              </a:ext>
            </a:extLst>
          </p:cNvPr>
          <p:cNvSpPr txBox="1"/>
          <p:nvPr/>
        </p:nvSpPr>
        <p:spPr>
          <a:xfrm>
            <a:off x="223350" y="1425513"/>
            <a:ext cx="931665" cy="307777"/>
          </a:xfrm>
          <a:prstGeom prst="rect">
            <a:avLst/>
          </a:prstGeom>
          <a:noFill/>
        </p:spPr>
        <p:txBody>
          <a:bodyPr wrap="none" rtlCol="0">
            <a:spAutoFit/>
          </a:bodyPr>
          <a:lstStyle/>
          <a:p>
            <a:r>
              <a:rPr lang="it-IT" dirty="0"/>
              <a:t>Ballerina:</a:t>
            </a:r>
          </a:p>
        </p:txBody>
      </p:sp>
      <p:sp>
        <p:nvSpPr>
          <p:cNvPr id="8" name="TextBox 7">
            <a:extLst>
              <a:ext uri="{FF2B5EF4-FFF2-40B4-BE49-F238E27FC236}">
                <a16:creationId xmlns:a16="http://schemas.microsoft.com/office/drawing/2014/main" id="{F9A46FB6-5061-87AF-4838-BAA19F918884}"/>
              </a:ext>
            </a:extLst>
          </p:cNvPr>
          <p:cNvSpPr txBox="1"/>
          <p:nvPr/>
        </p:nvSpPr>
        <p:spPr>
          <a:xfrm>
            <a:off x="1414125" y="1316193"/>
            <a:ext cx="4551246" cy="523220"/>
          </a:xfrm>
          <a:prstGeom prst="rect">
            <a:avLst/>
          </a:prstGeom>
          <a:noFill/>
        </p:spPr>
        <p:txBody>
          <a:bodyPr wrap="none" rtlCol="0">
            <a:spAutoFit/>
          </a:bodyPr>
          <a:lstStyle/>
          <a:p>
            <a:pPr marL="285750" indent="-285750">
              <a:buFont typeface="Arial" panose="020B0604020202020204" pitchFamily="34" charset="0"/>
              <a:buChar char="•"/>
            </a:pPr>
            <a:r>
              <a:rPr lang="en-US" dirty="0"/>
              <a:t>Main features</a:t>
            </a:r>
          </a:p>
          <a:p>
            <a:pPr marL="285750" indent="-285750">
              <a:buFont typeface="Arial" panose="020B0604020202020204" pitchFamily="34" charset="0"/>
              <a:buChar char="•"/>
            </a:pPr>
            <a:r>
              <a:rPr lang="en-US" dirty="0"/>
              <a:t>Programming approach with a cloud-oriented vision</a:t>
            </a:r>
            <a:endParaRPr lang="it-IT" dirty="0"/>
          </a:p>
        </p:txBody>
      </p:sp>
      <p:sp>
        <p:nvSpPr>
          <p:cNvPr id="9" name="TextBox 8">
            <a:extLst>
              <a:ext uri="{FF2B5EF4-FFF2-40B4-BE49-F238E27FC236}">
                <a16:creationId xmlns:a16="http://schemas.microsoft.com/office/drawing/2014/main" id="{29FEE16E-B231-9D9C-64F7-423EEB5253AB}"/>
              </a:ext>
            </a:extLst>
          </p:cNvPr>
          <p:cNvSpPr txBox="1"/>
          <p:nvPr/>
        </p:nvSpPr>
        <p:spPr>
          <a:xfrm>
            <a:off x="223350" y="2292165"/>
            <a:ext cx="801823" cy="307777"/>
          </a:xfrm>
          <a:prstGeom prst="rect">
            <a:avLst/>
          </a:prstGeom>
          <a:noFill/>
        </p:spPr>
        <p:txBody>
          <a:bodyPr wrap="none" rtlCol="0">
            <a:spAutoFit/>
          </a:bodyPr>
          <a:lstStyle/>
          <a:p>
            <a:r>
              <a:rPr lang="it-IT" dirty="0"/>
              <a:t>Docker:</a:t>
            </a:r>
          </a:p>
        </p:txBody>
      </p:sp>
      <p:sp>
        <p:nvSpPr>
          <p:cNvPr id="10" name="TextBox 9">
            <a:extLst>
              <a:ext uri="{FF2B5EF4-FFF2-40B4-BE49-F238E27FC236}">
                <a16:creationId xmlns:a16="http://schemas.microsoft.com/office/drawing/2014/main" id="{E25EA9DC-DC66-642A-C4B8-1500B6D50E19}"/>
              </a:ext>
            </a:extLst>
          </p:cNvPr>
          <p:cNvSpPr txBox="1"/>
          <p:nvPr/>
        </p:nvSpPr>
        <p:spPr>
          <a:xfrm>
            <a:off x="1409303" y="2034338"/>
            <a:ext cx="6197530" cy="954107"/>
          </a:xfrm>
          <a:prstGeom prst="rect">
            <a:avLst/>
          </a:prstGeom>
          <a:noFill/>
        </p:spPr>
        <p:txBody>
          <a:bodyPr wrap="none" rtlCol="0">
            <a:spAutoFit/>
          </a:bodyPr>
          <a:lstStyle/>
          <a:p>
            <a:pPr marL="285750" indent="-285750">
              <a:buFont typeface="Arial" panose="020B0604020202020204" pitchFamily="34" charset="0"/>
              <a:buChar char="•"/>
            </a:pPr>
            <a:r>
              <a:rPr lang="en-US" dirty="0"/>
              <a:t>Using Docker to create containers for microservices</a:t>
            </a:r>
          </a:p>
          <a:p>
            <a:pPr marL="285750" indent="-285750">
              <a:buFont typeface="Arial" panose="020B0604020202020204" pitchFamily="34" charset="0"/>
              <a:buChar char="•"/>
            </a:pPr>
            <a:r>
              <a:rPr lang="en-US" dirty="0"/>
              <a:t>Using </a:t>
            </a:r>
            <a:r>
              <a:rPr lang="en-US" dirty="0" err="1"/>
              <a:t>Dockerfile</a:t>
            </a:r>
            <a:r>
              <a:rPr lang="en-US" dirty="0"/>
              <a:t> and Docker Compose</a:t>
            </a:r>
          </a:p>
          <a:p>
            <a:pPr marL="285750" indent="-285750">
              <a:buFont typeface="Arial" panose="020B0604020202020204" pitchFamily="34" charset="0"/>
              <a:buChar char="•"/>
            </a:pPr>
            <a:r>
              <a:rPr lang="en-US" dirty="0"/>
              <a:t>Communication between microservices within the Docker environment</a:t>
            </a:r>
          </a:p>
          <a:p>
            <a:pPr marL="285750" indent="-285750">
              <a:buFont typeface="Arial" panose="020B0604020202020204" pitchFamily="34" charset="0"/>
              <a:buChar char="•"/>
            </a:pPr>
            <a:r>
              <a:rPr lang="en-US" dirty="0"/>
              <a:t>Using Docker Hub for microservices image availability</a:t>
            </a:r>
            <a:endParaRPr lang="it-IT" dirty="0"/>
          </a:p>
        </p:txBody>
      </p:sp>
      <p:sp>
        <p:nvSpPr>
          <p:cNvPr id="13" name="TextBox 12">
            <a:extLst>
              <a:ext uri="{FF2B5EF4-FFF2-40B4-BE49-F238E27FC236}">
                <a16:creationId xmlns:a16="http://schemas.microsoft.com/office/drawing/2014/main" id="{19729177-1147-27C0-C562-F7AF50971BD0}"/>
              </a:ext>
            </a:extLst>
          </p:cNvPr>
          <p:cNvSpPr txBox="1"/>
          <p:nvPr/>
        </p:nvSpPr>
        <p:spPr>
          <a:xfrm>
            <a:off x="161214" y="3635567"/>
            <a:ext cx="1149674" cy="307777"/>
          </a:xfrm>
          <a:prstGeom prst="rect">
            <a:avLst/>
          </a:prstGeom>
          <a:noFill/>
        </p:spPr>
        <p:txBody>
          <a:bodyPr wrap="none" rtlCol="0">
            <a:spAutoFit/>
          </a:bodyPr>
          <a:lstStyle/>
          <a:p>
            <a:r>
              <a:rPr lang="it-IT" dirty="0" err="1"/>
              <a:t>Kubernetes</a:t>
            </a:r>
            <a:r>
              <a:rPr lang="it-IT" dirty="0"/>
              <a:t>:</a:t>
            </a:r>
          </a:p>
        </p:txBody>
      </p:sp>
      <p:sp>
        <p:nvSpPr>
          <p:cNvPr id="14" name="TextBox 13">
            <a:extLst>
              <a:ext uri="{FF2B5EF4-FFF2-40B4-BE49-F238E27FC236}">
                <a16:creationId xmlns:a16="http://schemas.microsoft.com/office/drawing/2014/main" id="{5725C43C-2590-3B95-215D-E63162C6C6E2}"/>
              </a:ext>
            </a:extLst>
          </p:cNvPr>
          <p:cNvSpPr txBox="1"/>
          <p:nvPr/>
        </p:nvSpPr>
        <p:spPr>
          <a:xfrm>
            <a:off x="1409303" y="3202605"/>
            <a:ext cx="7258718" cy="1169551"/>
          </a:xfrm>
          <a:prstGeom prst="rect">
            <a:avLst/>
          </a:prstGeom>
          <a:noFill/>
        </p:spPr>
        <p:txBody>
          <a:bodyPr wrap="none" rtlCol="0">
            <a:spAutoFit/>
          </a:bodyPr>
          <a:lstStyle/>
          <a:p>
            <a:pPr marL="285750" indent="-285750">
              <a:buFont typeface="Arial" panose="020B0604020202020204" pitchFamily="34" charset="0"/>
              <a:buChar char="•"/>
            </a:pPr>
            <a:r>
              <a:rPr lang="it-IT" dirty="0"/>
              <a:t>Concepts of </a:t>
            </a:r>
            <a:r>
              <a:rPr lang="it-IT" dirty="0" err="1"/>
              <a:t>declarative</a:t>
            </a:r>
            <a:r>
              <a:rPr lang="it-IT" dirty="0"/>
              <a:t> </a:t>
            </a:r>
            <a:r>
              <a:rPr lang="it-IT" dirty="0" err="1"/>
              <a:t>orchestration</a:t>
            </a:r>
            <a:endParaRPr lang="it-IT" dirty="0"/>
          </a:p>
          <a:p>
            <a:pPr marL="285750" indent="-285750">
              <a:buFont typeface="Arial" panose="020B0604020202020204" pitchFamily="34" charset="0"/>
              <a:buChar char="•"/>
            </a:pPr>
            <a:r>
              <a:rPr lang="en-US" dirty="0"/>
              <a:t>Replication and linking of services within the cluster</a:t>
            </a:r>
            <a:endParaRPr lang="it-IT" dirty="0"/>
          </a:p>
          <a:p>
            <a:pPr marL="285750" indent="-285750">
              <a:buFont typeface="Arial" panose="020B0604020202020204" pitchFamily="34" charset="0"/>
              <a:buChar char="•"/>
            </a:pPr>
            <a:r>
              <a:rPr lang="en-US" dirty="0"/>
              <a:t>Using YAML files for configuring components</a:t>
            </a:r>
          </a:p>
          <a:p>
            <a:pPr marL="285750" indent="-285750">
              <a:buFont typeface="Arial" panose="020B0604020202020204" pitchFamily="34" charset="0"/>
              <a:buChar char="•"/>
            </a:pPr>
            <a:r>
              <a:rPr lang="en-US" dirty="0"/>
              <a:t>Identification of access points to services and primary access point outside the cluster</a:t>
            </a:r>
          </a:p>
          <a:p>
            <a:pPr marL="285750" indent="-285750">
              <a:buFont typeface="Arial" panose="020B0604020202020204" pitchFamily="34" charset="0"/>
              <a:buChar char="•"/>
            </a:pPr>
            <a:r>
              <a:rPr lang="en-US" dirty="0"/>
              <a:t>Benefits of replicating microservices in the event of failure</a:t>
            </a:r>
            <a:endParaRPr lang="it-IT" dirty="0"/>
          </a:p>
        </p:txBody>
      </p:sp>
      <p:sp>
        <p:nvSpPr>
          <p:cNvPr id="15" name="TextBox 14">
            <a:extLst>
              <a:ext uri="{FF2B5EF4-FFF2-40B4-BE49-F238E27FC236}">
                <a16:creationId xmlns:a16="http://schemas.microsoft.com/office/drawing/2014/main" id="{63475776-E559-1D4E-FB4C-2C4841B3DD7A}"/>
              </a:ext>
            </a:extLst>
          </p:cNvPr>
          <p:cNvSpPr txBox="1"/>
          <p:nvPr/>
        </p:nvSpPr>
        <p:spPr>
          <a:xfrm>
            <a:off x="161214" y="4735960"/>
            <a:ext cx="1149674" cy="523220"/>
          </a:xfrm>
          <a:prstGeom prst="rect">
            <a:avLst/>
          </a:prstGeom>
          <a:noFill/>
        </p:spPr>
        <p:txBody>
          <a:bodyPr wrap="square" rtlCol="0">
            <a:spAutoFit/>
          </a:bodyPr>
          <a:lstStyle/>
          <a:p>
            <a:r>
              <a:rPr lang="it-IT" dirty="0"/>
              <a:t>Oracle Cloud VM:</a:t>
            </a:r>
          </a:p>
        </p:txBody>
      </p:sp>
      <p:sp>
        <p:nvSpPr>
          <p:cNvPr id="16" name="TextBox 15">
            <a:extLst>
              <a:ext uri="{FF2B5EF4-FFF2-40B4-BE49-F238E27FC236}">
                <a16:creationId xmlns:a16="http://schemas.microsoft.com/office/drawing/2014/main" id="{E403BECE-3C49-630B-7A30-A86DA6D7E5DF}"/>
              </a:ext>
            </a:extLst>
          </p:cNvPr>
          <p:cNvSpPr txBox="1"/>
          <p:nvPr/>
        </p:nvSpPr>
        <p:spPr>
          <a:xfrm>
            <a:off x="1409303" y="4717359"/>
            <a:ext cx="5456943" cy="523220"/>
          </a:xfrm>
          <a:prstGeom prst="rect">
            <a:avLst/>
          </a:prstGeom>
          <a:noFill/>
        </p:spPr>
        <p:txBody>
          <a:bodyPr wrap="none" rtlCol="0">
            <a:spAutoFit/>
          </a:bodyPr>
          <a:lstStyle/>
          <a:p>
            <a:pPr marL="285750" indent="-285750">
              <a:buFont typeface="Arial" panose="020B0604020202020204" pitchFamily="34" charset="0"/>
              <a:buChar char="•"/>
            </a:pPr>
            <a:r>
              <a:rPr lang="en-US" dirty="0"/>
              <a:t>Using Oracle Cloud VM to distribute the system in the cloud</a:t>
            </a:r>
          </a:p>
          <a:p>
            <a:pPr marL="285750" indent="-285750">
              <a:buFont typeface="Arial" panose="020B0604020202020204" pitchFamily="34" charset="0"/>
              <a:buChar char="•"/>
            </a:pPr>
            <a:r>
              <a:rPr lang="en-US" dirty="0"/>
              <a:t>Features like free VM plan, multiple port exposure and static IP</a:t>
            </a:r>
            <a:endParaRPr lang="it-IT" dirty="0"/>
          </a:p>
        </p:txBody>
      </p:sp>
      <p:sp>
        <p:nvSpPr>
          <p:cNvPr id="17" name="TextBox 16">
            <a:extLst>
              <a:ext uri="{FF2B5EF4-FFF2-40B4-BE49-F238E27FC236}">
                <a16:creationId xmlns:a16="http://schemas.microsoft.com/office/drawing/2014/main" id="{C0EF8780-71EE-D63D-B2C3-F5DED8FAA952}"/>
              </a:ext>
            </a:extLst>
          </p:cNvPr>
          <p:cNvSpPr txBox="1"/>
          <p:nvPr/>
        </p:nvSpPr>
        <p:spPr>
          <a:xfrm>
            <a:off x="161214" y="5663279"/>
            <a:ext cx="1393794" cy="523220"/>
          </a:xfrm>
          <a:prstGeom prst="rect">
            <a:avLst/>
          </a:prstGeom>
          <a:noFill/>
        </p:spPr>
        <p:txBody>
          <a:bodyPr wrap="square" rtlCol="0">
            <a:spAutoFit/>
          </a:bodyPr>
          <a:lstStyle/>
          <a:p>
            <a:r>
              <a:rPr lang="it-IT" dirty="0" err="1"/>
              <a:t>Goland</a:t>
            </a:r>
            <a:r>
              <a:rPr lang="it-IT" dirty="0"/>
              <a:t> e Visual Studio:</a:t>
            </a:r>
          </a:p>
        </p:txBody>
      </p:sp>
      <p:sp>
        <p:nvSpPr>
          <p:cNvPr id="18" name="TextBox 17">
            <a:extLst>
              <a:ext uri="{FF2B5EF4-FFF2-40B4-BE49-F238E27FC236}">
                <a16:creationId xmlns:a16="http://schemas.microsoft.com/office/drawing/2014/main" id="{C9952D45-0515-ADC5-C3C3-30C6EBA7D851}"/>
              </a:ext>
            </a:extLst>
          </p:cNvPr>
          <p:cNvSpPr txBox="1"/>
          <p:nvPr/>
        </p:nvSpPr>
        <p:spPr>
          <a:xfrm>
            <a:off x="1409303" y="5862377"/>
            <a:ext cx="3825086" cy="307777"/>
          </a:xfrm>
          <a:prstGeom prst="rect">
            <a:avLst/>
          </a:prstGeom>
          <a:noFill/>
        </p:spPr>
        <p:txBody>
          <a:bodyPr wrap="none" rtlCol="0">
            <a:spAutoFit/>
          </a:bodyPr>
          <a:lstStyle/>
          <a:p>
            <a:pPr marL="285750" indent="-285750">
              <a:buFont typeface="Arial" panose="020B0604020202020204" pitchFamily="34" charset="0"/>
              <a:buChar char="•"/>
            </a:pPr>
            <a:r>
              <a:rPr lang="en-US" dirty="0"/>
              <a:t>Tools used for microservices development</a:t>
            </a:r>
            <a:endParaRPr lang="it-IT" dirty="0"/>
          </a:p>
        </p:txBody>
      </p:sp>
      <p:pic>
        <p:nvPicPr>
          <p:cNvPr id="6" name="Picture 5" descr="A cloud computing icons and symbols&#10;&#10;Description automatically generated">
            <a:extLst>
              <a:ext uri="{FF2B5EF4-FFF2-40B4-BE49-F238E27FC236}">
                <a16:creationId xmlns:a16="http://schemas.microsoft.com/office/drawing/2014/main" id="{30786EC5-D175-7AAF-60D6-A278993490BC}"/>
              </a:ext>
            </a:extLst>
          </p:cNvPr>
          <p:cNvPicPr>
            <a:picLocks noChangeAspect="1"/>
          </p:cNvPicPr>
          <p:nvPr/>
        </p:nvPicPr>
        <p:blipFill>
          <a:blip r:embed="rId3"/>
          <a:stretch>
            <a:fillRect/>
          </a:stretch>
        </p:blipFill>
        <p:spPr>
          <a:xfrm>
            <a:off x="6897698" y="1145399"/>
            <a:ext cx="2570203" cy="2153152"/>
          </a:xfrm>
          <a:prstGeom prst="rect">
            <a:avLst/>
          </a:prstGeom>
        </p:spPr>
      </p:pic>
    </p:spTree>
    <p:extLst>
      <p:ext uri="{BB962C8B-B14F-4D97-AF65-F5344CB8AC3E}">
        <p14:creationId xmlns:p14="http://schemas.microsoft.com/office/powerpoint/2010/main" val="3455701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extBox 1">
            <a:extLst>
              <a:ext uri="{FF2B5EF4-FFF2-40B4-BE49-F238E27FC236}">
                <a16:creationId xmlns:a16="http://schemas.microsoft.com/office/drawing/2014/main" id="{C81C0E13-4141-6B40-2B7F-79D02AE07428}"/>
              </a:ext>
            </a:extLst>
          </p:cNvPr>
          <p:cNvSpPr txBox="1"/>
          <p:nvPr/>
        </p:nvSpPr>
        <p:spPr>
          <a:xfrm>
            <a:off x="3600419" y="3167390"/>
            <a:ext cx="1943161" cy="523220"/>
          </a:xfrm>
          <a:prstGeom prst="rect">
            <a:avLst/>
          </a:prstGeom>
          <a:noFill/>
        </p:spPr>
        <p:txBody>
          <a:bodyPr wrap="none" rtlCol="0">
            <a:spAutoFit/>
          </a:bodyPr>
          <a:lstStyle/>
          <a:p>
            <a:pPr algn="ctr"/>
            <a:r>
              <a:rPr lang="it-IT" sz="2800" b="1" dirty="0" err="1"/>
              <a:t>Imbalance</a:t>
            </a:r>
            <a:endParaRPr lang="it-IT" sz="2800" b="1" dirty="0"/>
          </a:p>
        </p:txBody>
      </p:sp>
    </p:spTree>
    <p:extLst>
      <p:ext uri="{BB962C8B-B14F-4D97-AF65-F5344CB8AC3E}">
        <p14:creationId xmlns:p14="http://schemas.microsoft.com/office/powerpoint/2010/main" val="1896002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err="1">
                <a:solidFill>
                  <a:srgbClr val="FFFFFF"/>
                </a:solidFill>
              </a:rPr>
              <a:t>Imbalance</a:t>
            </a:r>
            <a:endParaRPr sz="3000" dirty="0">
              <a:solidFill>
                <a:srgbClr val="FFFFFF"/>
              </a:solidFill>
            </a:endParaRPr>
          </a:p>
        </p:txBody>
      </p:sp>
      <p:sp>
        <p:nvSpPr>
          <p:cNvPr id="3" name="TextBox 2">
            <a:extLst>
              <a:ext uri="{FF2B5EF4-FFF2-40B4-BE49-F238E27FC236}">
                <a16:creationId xmlns:a16="http://schemas.microsoft.com/office/drawing/2014/main" id="{3F5552EB-54AB-99D4-0A44-4F6AC0B1B7C3}"/>
              </a:ext>
            </a:extLst>
          </p:cNvPr>
          <p:cNvSpPr txBox="1"/>
          <p:nvPr/>
        </p:nvSpPr>
        <p:spPr>
          <a:xfrm>
            <a:off x="370642" y="856110"/>
            <a:ext cx="4280339" cy="338554"/>
          </a:xfrm>
          <a:prstGeom prst="rect">
            <a:avLst/>
          </a:prstGeom>
          <a:noFill/>
        </p:spPr>
        <p:txBody>
          <a:bodyPr wrap="none" rtlCol="0">
            <a:spAutoFit/>
          </a:bodyPr>
          <a:lstStyle/>
          <a:p>
            <a:r>
              <a:rPr lang="en-US" sz="1600" dirty="0"/>
              <a:t>Opinion: Course requires more than 6 credits</a:t>
            </a:r>
            <a:endParaRPr lang="it-IT" sz="1600" dirty="0"/>
          </a:p>
        </p:txBody>
      </p:sp>
      <p:sp>
        <p:nvSpPr>
          <p:cNvPr id="4" name="TextBox 3">
            <a:extLst>
              <a:ext uri="{FF2B5EF4-FFF2-40B4-BE49-F238E27FC236}">
                <a16:creationId xmlns:a16="http://schemas.microsoft.com/office/drawing/2014/main" id="{55B4C848-E120-3EBB-ADFD-9E569A967EC5}"/>
              </a:ext>
            </a:extLst>
          </p:cNvPr>
          <p:cNvSpPr txBox="1"/>
          <p:nvPr/>
        </p:nvSpPr>
        <p:spPr>
          <a:xfrm>
            <a:off x="370642" y="1623279"/>
            <a:ext cx="6385265" cy="2478114"/>
          </a:xfrm>
          <a:prstGeom prst="rect">
            <a:avLst/>
          </a:prstGeom>
          <a:noFill/>
        </p:spPr>
        <p:txBody>
          <a:bodyPr wrap="square" rtlCol="0">
            <a:spAutoFit/>
          </a:bodyPr>
          <a:lstStyle/>
          <a:p>
            <a:pPr>
              <a:lnSpc>
                <a:spcPct val="200000"/>
              </a:lnSpc>
            </a:pPr>
            <a:r>
              <a:rPr lang="it-IT" sz="1600" dirty="0" err="1"/>
              <a:t>Reasons</a:t>
            </a:r>
            <a:r>
              <a:rPr lang="it-IT" sz="1600" dirty="0"/>
              <a:t>:</a:t>
            </a:r>
          </a:p>
          <a:p>
            <a:pPr marL="285750" indent="-285750">
              <a:lnSpc>
                <a:spcPct val="200000"/>
              </a:lnSpc>
              <a:buFont typeface="Arial" panose="020B0604020202020204" pitchFamily="34" charset="0"/>
              <a:buChar char="•"/>
            </a:pPr>
            <a:r>
              <a:rPr lang="en-US" sz="1600" dirty="0"/>
              <a:t>The project took longer than necessary</a:t>
            </a:r>
          </a:p>
          <a:p>
            <a:pPr marL="285750" indent="-285750">
              <a:lnSpc>
                <a:spcPct val="200000"/>
              </a:lnSpc>
              <a:buFont typeface="Arial" panose="020B0604020202020204" pitchFamily="34" charset="0"/>
              <a:buChar char="•"/>
            </a:pPr>
            <a:r>
              <a:rPr lang="en-US" sz="1600" dirty="0"/>
              <a:t>For course topics, the load was just right</a:t>
            </a:r>
          </a:p>
          <a:p>
            <a:pPr marL="285750" indent="-285750">
              <a:lnSpc>
                <a:spcPct val="200000"/>
              </a:lnSpc>
              <a:buFont typeface="Arial" panose="020B0604020202020204" pitchFamily="34" charset="0"/>
              <a:buChar char="•"/>
            </a:pPr>
            <a:r>
              <a:rPr lang="en-US" sz="1600" dirty="0"/>
              <a:t>The ideal would be a course with more credits to better understand some topics</a:t>
            </a:r>
            <a:endParaRPr lang="it-IT" sz="1600" dirty="0"/>
          </a:p>
        </p:txBody>
      </p:sp>
      <p:sp>
        <p:nvSpPr>
          <p:cNvPr id="5" name="TextBox 4">
            <a:extLst>
              <a:ext uri="{FF2B5EF4-FFF2-40B4-BE49-F238E27FC236}">
                <a16:creationId xmlns:a16="http://schemas.microsoft.com/office/drawing/2014/main" id="{0FE53484-692D-A387-FC6C-C77E3EEE4784}"/>
              </a:ext>
            </a:extLst>
          </p:cNvPr>
          <p:cNvSpPr txBox="1"/>
          <p:nvPr/>
        </p:nvSpPr>
        <p:spPr>
          <a:xfrm>
            <a:off x="370642" y="5231617"/>
            <a:ext cx="8402715" cy="508344"/>
          </a:xfrm>
          <a:prstGeom prst="rect">
            <a:avLst/>
          </a:prstGeom>
          <a:noFill/>
        </p:spPr>
        <p:txBody>
          <a:bodyPr wrap="square" rtlCol="0">
            <a:spAutoFit/>
          </a:bodyPr>
          <a:lstStyle/>
          <a:p>
            <a:pPr>
              <a:lnSpc>
                <a:spcPct val="200000"/>
              </a:lnSpc>
            </a:pPr>
            <a:r>
              <a:rPr lang="en-US" sz="1600" dirty="0"/>
              <a:t>The course could be 7-8 credits due to the additional workload of carrying out the project.</a:t>
            </a:r>
            <a:endParaRPr lang="it-IT" sz="1600" dirty="0"/>
          </a:p>
        </p:txBody>
      </p:sp>
      <p:pic>
        <p:nvPicPr>
          <p:cNvPr id="8" name="Picture 7" descr="A cartoon character holding a weight scale&#10;&#10;Description automatically generated">
            <a:extLst>
              <a:ext uri="{FF2B5EF4-FFF2-40B4-BE49-F238E27FC236}">
                <a16:creationId xmlns:a16="http://schemas.microsoft.com/office/drawing/2014/main" id="{5A729FE1-E097-9594-1C5F-9999F89E98C7}"/>
              </a:ext>
            </a:extLst>
          </p:cNvPr>
          <p:cNvPicPr>
            <a:picLocks noChangeAspect="1"/>
          </p:cNvPicPr>
          <p:nvPr/>
        </p:nvPicPr>
        <p:blipFill>
          <a:blip r:embed="rId3"/>
          <a:stretch>
            <a:fillRect/>
          </a:stretch>
        </p:blipFill>
        <p:spPr>
          <a:xfrm>
            <a:off x="6555968" y="1739411"/>
            <a:ext cx="2479089" cy="2479089"/>
          </a:xfrm>
          <a:prstGeom prst="rect">
            <a:avLst/>
          </a:prstGeom>
        </p:spPr>
      </p:pic>
    </p:spTree>
    <p:extLst>
      <p:ext uri="{BB962C8B-B14F-4D97-AF65-F5344CB8AC3E}">
        <p14:creationId xmlns:p14="http://schemas.microsoft.com/office/powerpoint/2010/main" val="3053186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extBox 1">
            <a:extLst>
              <a:ext uri="{FF2B5EF4-FFF2-40B4-BE49-F238E27FC236}">
                <a16:creationId xmlns:a16="http://schemas.microsoft.com/office/drawing/2014/main" id="{C81C0E13-4141-6B40-2B7F-79D02AE07428}"/>
              </a:ext>
            </a:extLst>
          </p:cNvPr>
          <p:cNvSpPr txBox="1"/>
          <p:nvPr/>
        </p:nvSpPr>
        <p:spPr>
          <a:xfrm>
            <a:off x="2482325" y="3167390"/>
            <a:ext cx="4179349" cy="523220"/>
          </a:xfrm>
          <a:prstGeom prst="rect">
            <a:avLst/>
          </a:prstGeom>
          <a:noFill/>
        </p:spPr>
        <p:txBody>
          <a:bodyPr wrap="none" rtlCol="0">
            <a:spAutoFit/>
          </a:bodyPr>
          <a:lstStyle/>
          <a:p>
            <a:pPr algn="ctr"/>
            <a:r>
              <a:rPr lang="it-IT" sz="2800" b="1" dirty="0" err="1"/>
              <a:t>Criticisms</a:t>
            </a:r>
            <a:r>
              <a:rPr lang="it-IT" sz="2800" b="1" dirty="0"/>
              <a:t>/</a:t>
            </a:r>
            <a:r>
              <a:rPr lang="it-IT" sz="2800" b="1" dirty="0" err="1"/>
              <a:t>Suggestions</a:t>
            </a:r>
            <a:endParaRPr lang="it-IT" sz="2800" b="1" dirty="0"/>
          </a:p>
        </p:txBody>
      </p:sp>
    </p:spTree>
    <p:extLst>
      <p:ext uri="{BB962C8B-B14F-4D97-AF65-F5344CB8AC3E}">
        <p14:creationId xmlns:p14="http://schemas.microsoft.com/office/powerpoint/2010/main" val="3278421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err="1">
                <a:solidFill>
                  <a:srgbClr val="FFFFFF"/>
                </a:solidFill>
              </a:rPr>
              <a:t>Criticisms</a:t>
            </a:r>
            <a:endParaRPr sz="3000" dirty="0">
              <a:solidFill>
                <a:srgbClr val="FFFFFF"/>
              </a:solidFill>
            </a:endParaRPr>
          </a:p>
        </p:txBody>
      </p:sp>
      <p:sp>
        <p:nvSpPr>
          <p:cNvPr id="171" name="Shape 171"/>
          <p:cNvSpPr/>
          <p:nvPr/>
        </p:nvSpPr>
        <p:spPr>
          <a:xfrm>
            <a:off x="7023948" y="6337287"/>
            <a:ext cx="384600" cy="378300"/>
          </a:xfrm>
          <a:prstGeom prst="rect">
            <a:avLst/>
          </a:prstGeom>
          <a:solidFill>
            <a:srgbClr val="99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 name="TextBox 2">
            <a:extLst>
              <a:ext uri="{FF2B5EF4-FFF2-40B4-BE49-F238E27FC236}">
                <a16:creationId xmlns:a16="http://schemas.microsoft.com/office/drawing/2014/main" id="{679F40BC-4BB4-3638-5109-1887D82CCDB0}"/>
              </a:ext>
            </a:extLst>
          </p:cNvPr>
          <p:cNvSpPr txBox="1"/>
          <p:nvPr/>
        </p:nvSpPr>
        <p:spPr>
          <a:xfrm>
            <a:off x="142043" y="1014196"/>
            <a:ext cx="8744505" cy="887231"/>
          </a:xfrm>
          <a:prstGeom prst="rect">
            <a:avLst/>
          </a:prstGeom>
          <a:noFill/>
        </p:spPr>
        <p:txBody>
          <a:bodyPr wrap="square" rtlCol="0">
            <a:spAutoFit/>
          </a:bodyPr>
          <a:lstStyle/>
          <a:p>
            <a:pPr>
              <a:lnSpc>
                <a:spcPct val="200000"/>
              </a:lnSpc>
            </a:pPr>
            <a:r>
              <a:rPr lang="it-IT" dirty="0" err="1"/>
              <a:t>Criticality</a:t>
            </a:r>
            <a:r>
              <a:rPr lang="it-IT" dirty="0"/>
              <a:t>: In </a:t>
            </a:r>
            <a:r>
              <a:rPr lang="it-IT" dirty="0" err="1"/>
              <a:t>particular</a:t>
            </a:r>
            <a:r>
              <a:rPr lang="it-IT" dirty="0"/>
              <a:t> none</a:t>
            </a:r>
            <a:br>
              <a:rPr lang="it-IT" dirty="0"/>
            </a:br>
            <a:r>
              <a:rPr lang="en-US" dirty="0"/>
              <a:t>I report that I was unable to access the resource:</a:t>
            </a:r>
            <a:r>
              <a:rPr lang="it-IT" dirty="0"/>
              <a:t> https://doi.org/10.1007/978-3-319-92432-8_10</a:t>
            </a:r>
          </a:p>
        </p:txBody>
      </p:sp>
      <p:sp>
        <p:nvSpPr>
          <p:cNvPr id="4" name="TextBox 3">
            <a:extLst>
              <a:ext uri="{FF2B5EF4-FFF2-40B4-BE49-F238E27FC236}">
                <a16:creationId xmlns:a16="http://schemas.microsoft.com/office/drawing/2014/main" id="{DE1C0556-E557-C9DA-C450-E81F65FA7FDD}"/>
              </a:ext>
            </a:extLst>
          </p:cNvPr>
          <p:cNvSpPr txBox="1"/>
          <p:nvPr/>
        </p:nvSpPr>
        <p:spPr>
          <a:xfrm>
            <a:off x="142043" y="4094003"/>
            <a:ext cx="6219972" cy="2179892"/>
          </a:xfrm>
          <a:prstGeom prst="rect">
            <a:avLst/>
          </a:prstGeom>
          <a:noFill/>
        </p:spPr>
        <p:txBody>
          <a:bodyPr wrap="none" rtlCol="0">
            <a:spAutoFit/>
          </a:bodyPr>
          <a:lstStyle/>
          <a:p>
            <a:pPr>
              <a:lnSpc>
                <a:spcPct val="200000"/>
              </a:lnSpc>
            </a:pPr>
            <a:r>
              <a:rPr lang="en-US" dirty="0"/>
              <a:t>Suggestions:</a:t>
            </a:r>
          </a:p>
          <a:p>
            <a:pPr marL="285750" indent="-285750">
              <a:lnSpc>
                <a:spcPct val="200000"/>
              </a:lnSpc>
              <a:buFont typeface="Arial" panose="020B0604020202020204" pitchFamily="34" charset="0"/>
              <a:buChar char="•"/>
            </a:pPr>
            <a:r>
              <a:rPr lang="en-US" dirty="0"/>
              <a:t>Deal more with the cloud argument</a:t>
            </a:r>
          </a:p>
          <a:p>
            <a:pPr marL="285750" indent="-285750">
              <a:lnSpc>
                <a:spcPct val="200000"/>
              </a:lnSpc>
              <a:buFont typeface="Arial" panose="020B0604020202020204" pitchFamily="34" charset="0"/>
              <a:buChar char="•"/>
            </a:pPr>
            <a:r>
              <a:rPr lang="en-US" dirty="0"/>
              <a:t>Flipped classroom on Cloud-Native languages</a:t>
            </a:r>
          </a:p>
          <a:p>
            <a:pPr marL="285750" indent="-285750">
              <a:lnSpc>
                <a:spcPct val="200000"/>
              </a:lnSpc>
              <a:buFont typeface="Arial" panose="020B0604020202020204" pitchFamily="34" charset="0"/>
              <a:buChar char="•"/>
            </a:pPr>
            <a:r>
              <a:rPr lang="en-US" dirty="0"/>
              <a:t>Flipped classroom on further collaborative challenge</a:t>
            </a:r>
          </a:p>
          <a:p>
            <a:pPr marL="285750" indent="-285750">
              <a:lnSpc>
                <a:spcPct val="200000"/>
              </a:lnSpc>
              <a:buFont typeface="Arial" panose="020B0604020202020204" pitchFamily="34" charset="0"/>
              <a:buChar char="•"/>
            </a:pPr>
            <a:r>
              <a:rPr lang="en-US" dirty="0"/>
              <a:t>Provide even more “practical” resources that are more useful for projects</a:t>
            </a:r>
            <a:endParaRPr lang="it-IT" dirty="0"/>
          </a:p>
        </p:txBody>
      </p:sp>
      <p:sp>
        <p:nvSpPr>
          <p:cNvPr id="5" name="TextBox 4">
            <a:extLst>
              <a:ext uri="{FF2B5EF4-FFF2-40B4-BE49-F238E27FC236}">
                <a16:creationId xmlns:a16="http://schemas.microsoft.com/office/drawing/2014/main" id="{F5DB70A3-87D6-1BFA-87C0-EFE4728EC87E}"/>
              </a:ext>
            </a:extLst>
          </p:cNvPr>
          <p:cNvSpPr txBox="1"/>
          <p:nvPr/>
        </p:nvSpPr>
        <p:spPr>
          <a:xfrm>
            <a:off x="142043" y="2290778"/>
            <a:ext cx="7266505" cy="1318118"/>
          </a:xfrm>
          <a:prstGeom prst="rect">
            <a:avLst/>
          </a:prstGeom>
          <a:noFill/>
        </p:spPr>
        <p:txBody>
          <a:bodyPr wrap="square" rtlCol="0">
            <a:spAutoFit/>
          </a:bodyPr>
          <a:lstStyle/>
          <a:p>
            <a:pPr>
              <a:lnSpc>
                <a:spcPct val="200000"/>
              </a:lnSpc>
            </a:pPr>
            <a:r>
              <a:rPr lang="en-US" dirty="0"/>
              <a:t>Some considerations: The course went well obviously the first part was much more in-depth than the second and perhaps it's a shame, I understand understanding the basics well but then it seems to me that everything was done a little faster.</a:t>
            </a:r>
            <a:endParaRPr lang="it-IT" dirty="0"/>
          </a:p>
        </p:txBody>
      </p:sp>
      <p:pic>
        <p:nvPicPr>
          <p:cNvPr id="8" name="Picture 7" descr="A white person holding a pen and checklist&#10;&#10;Description automatically generated">
            <a:extLst>
              <a:ext uri="{FF2B5EF4-FFF2-40B4-BE49-F238E27FC236}">
                <a16:creationId xmlns:a16="http://schemas.microsoft.com/office/drawing/2014/main" id="{69B4DFD5-5B38-07E3-08A1-46389D9689A5}"/>
              </a:ext>
            </a:extLst>
          </p:cNvPr>
          <p:cNvPicPr>
            <a:picLocks noChangeAspect="1"/>
          </p:cNvPicPr>
          <p:nvPr/>
        </p:nvPicPr>
        <p:blipFill>
          <a:blip r:embed="rId3"/>
          <a:stretch>
            <a:fillRect/>
          </a:stretch>
        </p:blipFill>
        <p:spPr>
          <a:xfrm>
            <a:off x="6919700" y="3231472"/>
            <a:ext cx="1966848" cy="2796466"/>
          </a:xfrm>
          <a:prstGeom prst="rect">
            <a:avLst/>
          </a:prstGeom>
        </p:spPr>
      </p:pic>
    </p:spTree>
    <p:extLst>
      <p:ext uri="{BB962C8B-B14F-4D97-AF65-F5344CB8AC3E}">
        <p14:creationId xmlns:p14="http://schemas.microsoft.com/office/powerpoint/2010/main" val="2369902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1" name="Shape 101"/>
          <p:cNvSpPr/>
          <p:nvPr/>
        </p:nvSpPr>
        <p:spPr>
          <a:xfrm>
            <a:off x="8186790" y="6479700"/>
            <a:ext cx="384600" cy="378300"/>
          </a:xfrm>
          <a:prstGeom prst="rect">
            <a:avLst/>
          </a:prstGeom>
          <a:solidFill>
            <a:srgbClr val="9B001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TextBox 1">
            <a:extLst>
              <a:ext uri="{FF2B5EF4-FFF2-40B4-BE49-F238E27FC236}">
                <a16:creationId xmlns:a16="http://schemas.microsoft.com/office/drawing/2014/main" id="{C81C0E13-4141-6B40-2B7F-79D02AE07428}"/>
              </a:ext>
            </a:extLst>
          </p:cNvPr>
          <p:cNvSpPr txBox="1"/>
          <p:nvPr/>
        </p:nvSpPr>
        <p:spPr>
          <a:xfrm>
            <a:off x="2377664" y="2828835"/>
            <a:ext cx="4388672" cy="1200329"/>
          </a:xfrm>
          <a:prstGeom prst="rect">
            <a:avLst/>
          </a:prstGeom>
          <a:noFill/>
        </p:spPr>
        <p:txBody>
          <a:bodyPr wrap="square" rtlCol="0">
            <a:spAutoFit/>
          </a:bodyPr>
          <a:lstStyle/>
          <a:p>
            <a:pPr algn="ctr"/>
            <a:r>
              <a:rPr lang="it-IT" sz="3600" b="1" dirty="0"/>
              <a:t>Thanks For The </a:t>
            </a:r>
            <a:r>
              <a:rPr lang="it-IT" sz="3600" b="1" dirty="0" err="1"/>
              <a:t>Attention</a:t>
            </a:r>
            <a:endParaRPr lang="it-IT" sz="3600" b="1" dirty="0"/>
          </a:p>
        </p:txBody>
      </p:sp>
    </p:spTree>
    <p:extLst>
      <p:ext uri="{BB962C8B-B14F-4D97-AF65-F5344CB8AC3E}">
        <p14:creationId xmlns:p14="http://schemas.microsoft.com/office/powerpoint/2010/main" val="689673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6" name="Shape 150">
            <a:extLst>
              <a:ext uri="{FF2B5EF4-FFF2-40B4-BE49-F238E27FC236}">
                <a16:creationId xmlns:a16="http://schemas.microsoft.com/office/drawing/2014/main" id="{55FB4AC5-B2D4-A418-D7D0-7E4EBCA3DEA9}"/>
              </a:ext>
            </a:extLst>
          </p:cNvPr>
          <p:cNvSpPr txBox="1">
            <a:spLocks/>
          </p:cNvSpPr>
          <p:nvPr/>
        </p:nvSpPr>
        <p:spPr>
          <a:xfrm>
            <a:off x="457200" y="-182567"/>
            <a:ext cx="5213100" cy="1143300"/>
          </a:xfrm>
          <a:prstGeom prst="rect">
            <a:avLst/>
          </a:prstGeom>
          <a:noFill/>
          <a:ln>
            <a:noFill/>
          </a:ln>
        </p:spPr>
        <p:txBody>
          <a:bodyPr spcFirstLastPara="1" wrap="square" lIns="82925" tIns="82925" rIns="82925" bIns="82925" anchor="ctr" anchorCtr="0">
            <a:noAutofit/>
          </a:bodyPr>
          <a:lstStyle>
            <a:defPPr marR="0" lvl="0" algn="l" rtl="0">
              <a:lnSpc>
                <a:spcPct val="100000"/>
              </a:lnSpc>
              <a:spcBef>
                <a:spcPts val="0"/>
              </a:spcBef>
              <a:spcAft>
                <a:spcPts val="0"/>
              </a:spcAft>
            </a:defPPr>
            <a:lvl1pPr marL="0" marR="0" lvl="0" indent="-82550" algn="l" rtl="0" eaLnBrk="1" hangingPunct="1">
              <a:lnSpc>
                <a:spcPct val="93000"/>
              </a:lnSpc>
              <a:spcBef>
                <a:spcPts val="0"/>
              </a:spcBef>
              <a:spcAft>
                <a:spcPts val="0"/>
              </a:spcAft>
              <a:buSzPts val="1300"/>
              <a:buChar char="●"/>
              <a:defRPr sz="1300" b="0" i="0" u="none" strike="noStrike" cap="none">
                <a:solidFill>
                  <a:srgbClr val="000000"/>
                </a:solidFill>
                <a:latin typeface="Arial"/>
                <a:ea typeface="Arial"/>
                <a:cs typeface="Arial"/>
                <a:sym typeface="Arial"/>
              </a:defRPr>
            </a:lvl1pPr>
            <a:lvl2pPr marL="673100" marR="0" lvl="1" indent="-336550" algn="l" rtl="0">
              <a:lnSpc>
                <a:spcPct val="93000"/>
              </a:lnSpc>
              <a:spcBef>
                <a:spcPts val="0"/>
              </a:spcBef>
              <a:spcAft>
                <a:spcPts val="0"/>
              </a:spcAft>
              <a:buSzPts val="1300"/>
              <a:buChar char="○"/>
              <a:defRPr sz="1300"/>
            </a:lvl2pPr>
            <a:lvl3pPr marL="1041400" marR="0" lvl="2" indent="-298450" algn="l" rtl="0">
              <a:lnSpc>
                <a:spcPct val="93000"/>
              </a:lnSpc>
              <a:spcBef>
                <a:spcPts val="0"/>
              </a:spcBef>
              <a:spcAft>
                <a:spcPts val="0"/>
              </a:spcAft>
              <a:buSzPts val="1300"/>
              <a:buChar char="■"/>
              <a:defRPr sz="1300"/>
            </a:lvl3pPr>
            <a:lvl4pPr marL="1447800" marR="0" lvl="3" indent="-285750" algn="l" rtl="0">
              <a:lnSpc>
                <a:spcPct val="93000"/>
              </a:lnSpc>
              <a:spcBef>
                <a:spcPts val="0"/>
              </a:spcBef>
              <a:spcAft>
                <a:spcPts val="0"/>
              </a:spcAft>
              <a:buSzPts val="1300"/>
              <a:buChar char="●"/>
              <a:defRPr sz="1300"/>
            </a:lvl4pPr>
            <a:lvl5pPr marL="1866900" marR="0" lvl="4" indent="-285750" algn="l" rtl="0">
              <a:lnSpc>
                <a:spcPct val="93000"/>
              </a:lnSpc>
              <a:spcBef>
                <a:spcPts val="0"/>
              </a:spcBef>
              <a:spcAft>
                <a:spcPts val="0"/>
              </a:spcAft>
              <a:buSzPts val="1300"/>
              <a:buChar char="○"/>
              <a:defRPr sz="1300"/>
            </a:lvl5pPr>
            <a:lvl6pPr marL="2286000" marR="0" lvl="5" indent="-298450" algn="l" rtl="0">
              <a:lnSpc>
                <a:spcPct val="93000"/>
              </a:lnSpc>
              <a:spcBef>
                <a:spcPts val="0"/>
              </a:spcBef>
              <a:spcAft>
                <a:spcPts val="0"/>
              </a:spcAft>
              <a:buSzPts val="1300"/>
              <a:buChar char="■"/>
              <a:defRPr sz="1300"/>
            </a:lvl6pPr>
            <a:lvl7pPr marL="3111500" marR="0" lvl="6" indent="-285750" algn="l" rtl="0">
              <a:lnSpc>
                <a:spcPct val="93000"/>
              </a:lnSpc>
              <a:spcBef>
                <a:spcPts val="0"/>
              </a:spcBef>
              <a:spcAft>
                <a:spcPts val="0"/>
              </a:spcAft>
              <a:buSzPts val="1300"/>
              <a:buChar char="●"/>
              <a:defRPr sz="1300"/>
            </a:lvl7pPr>
            <a:lvl8pPr marL="4356100" marR="0" lvl="7" indent="-285750" algn="l" rtl="0">
              <a:lnSpc>
                <a:spcPct val="93000"/>
              </a:lnSpc>
              <a:spcBef>
                <a:spcPts val="0"/>
              </a:spcBef>
              <a:spcAft>
                <a:spcPts val="0"/>
              </a:spcAft>
              <a:buSzPts val="1300"/>
              <a:buChar char="○"/>
              <a:defRPr sz="1300"/>
            </a:lvl8pPr>
            <a:lvl9pPr marL="6019800" marR="0" lvl="8" indent="-298450" algn="l" rtl="0">
              <a:lnSpc>
                <a:spcPct val="93000"/>
              </a:lnSpc>
              <a:spcBef>
                <a:spcPts val="0"/>
              </a:spcBef>
              <a:spcAft>
                <a:spcPts val="0"/>
              </a:spcAft>
              <a:buSzPts val="1300"/>
              <a:buChar char="■"/>
              <a:defRPr sz="1300"/>
            </a:lvl9pPr>
          </a:lstStyle>
          <a:p>
            <a:pPr indent="0">
              <a:buFontTx/>
              <a:buNone/>
            </a:pPr>
            <a:r>
              <a:rPr lang="it-IT" sz="3000" dirty="0">
                <a:solidFill>
                  <a:srgbClr val="FFFFFF"/>
                </a:solidFill>
              </a:rPr>
              <a:t>Take-Home</a:t>
            </a:r>
          </a:p>
        </p:txBody>
      </p:sp>
      <p:sp>
        <p:nvSpPr>
          <p:cNvPr id="7" name="TextBox 6">
            <a:extLst>
              <a:ext uri="{FF2B5EF4-FFF2-40B4-BE49-F238E27FC236}">
                <a16:creationId xmlns:a16="http://schemas.microsoft.com/office/drawing/2014/main" id="{A2DB7A42-B9E0-6CC2-7B02-C9A0FE8CEE1C}"/>
              </a:ext>
            </a:extLst>
          </p:cNvPr>
          <p:cNvSpPr txBox="1"/>
          <p:nvPr/>
        </p:nvSpPr>
        <p:spPr>
          <a:xfrm>
            <a:off x="457200" y="960733"/>
            <a:ext cx="8074240" cy="1021883"/>
          </a:xfrm>
          <a:prstGeom prst="rect">
            <a:avLst/>
          </a:prstGeom>
          <a:noFill/>
        </p:spPr>
        <p:txBody>
          <a:bodyPr wrap="square" rtlCol="0">
            <a:spAutoFit/>
          </a:bodyPr>
          <a:lstStyle/>
          <a:p>
            <a:pPr>
              <a:lnSpc>
                <a:spcPct val="150000"/>
              </a:lnSpc>
            </a:pPr>
            <a:r>
              <a:rPr lang="en-US" dirty="0"/>
              <a:t>Ballerina proves to be an effective language for orchestrating microservices, either as main orchestrator, building an orchestrator completely in Ballerina, or combining it with declarative Kubernetes orchestration to maximize its potential.</a:t>
            </a:r>
            <a:endParaRPr lang="it-IT" dirty="0"/>
          </a:p>
        </p:txBody>
      </p:sp>
      <p:sp>
        <p:nvSpPr>
          <p:cNvPr id="8" name="TextBox 7">
            <a:extLst>
              <a:ext uri="{FF2B5EF4-FFF2-40B4-BE49-F238E27FC236}">
                <a16:creationId xmlns:a16="http://schemas.microsoft.com/office/drawing/2014/main" id="{0F1E0F86-4FF7-5337-3D87-1D5BC472BDAA}"/>
              </a:ext>
            </a:extLst>
          </p:cNvPr>
          <p:cNvSpPr txBox="1"/>
          <p:nvPr/>
        </p:nvSpPr>
        <p:spPr>
          <a:xfrm>
            <a:off x="457200" y="2594893"/>
            <a:ext cx="8074240" cy="1668214"/>
          </a:xfrm>
          <a:prstGeom prst="rect">
            <a:avLst/>
          </a:prstGeom>
          <a:noFill/>
        </p:spPr>
        <p:txBody>
          <a:bodyPr wrap="square" rtlCol="0">
            <a:spAutoFit/>
          </a:bodyPr>
          <a:lstStyle/>
          <a:p>
            <a:pPr>
              <a:lnSpc>
                <a:spcPct val="150000"/>
              </a:lnSpc>
            </a:pPr>
            <a:r>
              <a:rPr lang="en-US" dirty="0"/>
              <a:t>PoC was mainly used to compare the use of the Ballerina language in two different types of orchestration:</a:t>
            </a:r>
          </a:p>
          <a:p>
            <a:pPr marL="285750" indent="-285750">
              <a:lnSpc>
                <a:spcPct val="150000"/>
              </a:lnSpc>
              <a:buFont typeface="Arial" panose="020B0604020202020204" pitchFamily="34" charset="0"/>
              <a:buChar char="•"/>
            </a:pPr>
            <a:r>
              <a:rPr lang="en-US" dirty="0"/>
              <a:t>Programmatic: Explicit logic through code</a:t>
            </a:r>
          </a:p>
          <a:p>
            <a:pPr marL="285750" indent="-285750">
              <a:lnSpc>
                <a:spcPct val="150000"/>
              </a:lnSpc>
              <a:buFont typeface="Arial" panose="020B0604020202020204" pitchFamily="34" charset="0"/>
              <a:buChar char="•"/>
            </a:pPr>
            <a:r>
              <a:rPr lang="en-US" dirty="0"/>
              <a:t>Declarative: Implicit logic through declaration</a:t>
            </a:r>
          </a:p>
          <a:p>
            <a:pPr>
              <a:lnSpc>
                <a:spcPct val="150000"/>
              </a:lnSpc>
            </a:pPr>
            <a:r>
              <a:rPr lang="en-US" dirty="0"/>
              <a:t>Applied to the specific case of managing the backend of an online video game</a:t>
            </a:r>
            <a:endParaRPr lang="it-IT" dirty="0"/>
          </a:p>
        </p:txBody>
      </p:sp>
      <p:sp>
        <p:nvSpPr>
          <p:cNvPr id="9" name="TextBox 8">
            <a:extLst>
              <a:ext uri="{FF2B5EF4-FFF2-40B4-BE49-F238E27FC236}">
                <a16:creationId xmlns:a16="http://schemas.microsoft.com/office/drawing/2014/main" id="{3F44D84F-0043-9111-37C0-4CB1D7004F8F}"/>
              </a:ext>
            </a:extLst>
          </p:cNvPr>
          <p:cNvSpPr txBox="1"/>
          <p:nvPr/>
        </p:nvSpPr>
        <p:spPr>
          <a:xfrm>
            <a:off x="457200" y="5069150"/>
            <a:ext cx="8420470" cy="523220"/>
          </a:xfrm>
          <a:prstGeom prst="rect">
            <a:avLst/>
          </a:prstGeom>
          <a:noFill/>
        </p:spPr>
        <p:txBody>
          <a:bodyPr wrap="square" rtlCol="0">
            <a:spAutoFit/>
          </a:bodyPr>
          <a:lstStyle/>
          <a:p>
            <a:r>
              <a:rPr lang="en-US" dirty="0"/>
              <a:t>In the next slides, will be presented the evidence and results obtained in support of the main "take-home message".</a:t>
            </a:r>
            <a:endParaRPr lang="it-IT" dirty="0"/>
          </a:p>
        </p:txBody>
      </p:sp>
      <p:pic>
        <p:nvPicPr>
          <p:cNvPr id="3" name="Picture 2" descr="A blue house with a red door and a yellow speech bubble with a letter&#10;&#10;Description automatically generated">
            <a:extLst>
              <a:ext uri="{FF2B5EF4-FFF2-40B4-BE49-F238E27FC236}">
                <a16:creationId xmlns:a16="http://schemas.microsoft.com/office/drawing/2014/main" id="{07FD0C15-8B29-D5FC-F628-8BA64DF2CB72}"/>
              </a:ext>
            </a:extLst>
          </p:cNvPr>
          <p:cNvPicPr>
            <a:picLocks noChangeAspect="1"/>
          </p:cNvPicPr>
          <p:nvPr/>
        </p:nvPicPr>
        <p:blipFill>
          <a:blip r:embed="rId3"/>
          <a:stretch>
            <a:fillRect/>
          </a:stretch>
        </p:blipFill>
        <p:spPr>
          <a:xfrm>
            <a:off x="7332955" y="2930607"/>
            <a:ext cx="1544715" cy="15447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6" name="Shape 150">
            <a:extLst>
              <a:ext uri="{FF2B5EF4-FFF2-40B4-BE49-F238E27FC236}">
                <a16:creationId xmlns:a16="http://schemas.microsoft.com/office/drawing/2014/main" id="{55FB4AC5-B2D4-A418-D7D0-7E4EBCA3DEA9}"/>
              </a:ext>
            </a:extLst>
          </p:cNvPr>
          <p:cNvSpPr txBox="1">
            <a:spLocks/>
          </p:cNvSpPr>
          <p:nvPr/>
        </p:nvSpPr>
        <p:spPr>
          <a:xfrm>
            <a:off x="457200" y="-182567"/>
            <a:ext cx="5213100" cy="1143300"/>
          </a:xfrm>
          <a:prstGeom prst="rect">
            <a:avLst/>
          </a:prstGeom>
          <a:noFill/>
          <a:ln>
            <a:noFill/>
          </a:ln>
        </p:spPr>
        <p:txBody>
          <a:bodyPr spcFirstLastPara="1" wrap="square" lIns="82925" tIns="82925" rIns="82925" bIns="82925" anchor="ctr" anchorCtr="0">
            <a:noAutofit/>
          </a:bodyPr>
          <a:lstStyle>
            <a:defPPr marR="0" lvl="0" algn="l" rtl="0">
              <a:lnSpc>
                <a:spcPct val="100000"/>
              </a:lnSpc>
              <a:spcBef>
                <a:spcPts val="0"/>
              </a:spcBef>
              <a:spcAft>
                <a:spcPts val="0"/>
              </a:spcAft>
            </a:defPPr>
            <a:lvl1pPr marL="0" marR="0" lvl="0" indent="-82550" algn="l" rtl="0" eaLnBrk="1" hangingPunct="1">
              <a:lnSpc>
                <a:spcPct val="93000"/>
              </a:lnSpc>
              <a:spcBef>
                <a:spcPts val="0"/>
              </a:spcBef>
              <a:spcAft>
                <a:spcPts val="0"/>
              </a:spcAft>
              <a:buSzPts val="1300"/>
              <a:buChar char="●"/>
              <a:defRPr sz="1300" b="0" i="0" u="none" strike="noStrike" cap="none">
                <a:solidFill>
                  <a:srgbClr val="000000"/>
                </a:solidFill>
                <a:latin typeface="Arial"/>
                <a:ea typeface="Arial"/>
                <a:cs typeface="Arial"/>
                <a:sym typeface="Arial"/>
              </a:defRPr>
            </a:lvl1pPr>
            <a:lvl2pPr marL="673100" marR="0" lvl="1" indent="-336550" algn="l" rtl="0">
              <a:lnSpc>
                <a:spcPct val="93000"/>
              </a:lnSpc>
              <a:spcBef>
                <a:spcPts val="0"/>
              </a:spcBef>
              <a:spcAft>
                <a:spcPts val="0"/>
              </a:spcAft>
              <a:buSzPts val="1300"/>
              <a:buChar char="○"/>
              <a:defRPr sz="1300"/>
            </a:lvl2pPr>
            <a:lvl3pPr marL="1041400" marR="0" lvl="2" indent="-298450" algn="l" rtl="0">
              <a:lnSpc>
                <a:spcPct val="93000"/>
              </a:lnSpc>
              <a:spcBef>
                <a:spcPts val="0"/>
              </a:spcBef>
              <a:spcAft>
                <a:spcPts val="0"/>
              </a:spcAft>
              <a:buSzPts val="1300"/>
              <a:buChar char="■"/>
              <a:defRPr sz="1300"/>
            </a:lvl3pPr>
            <a:lvl4pPr marL="1447800" marR="0" lvl="3" indent="-285750" algn="l" rtl="0">
              <a:lnSpc>
                <a:spcPct val="93000"/>
              </a:lnSpc>
              <a:spcBef>
                <a:spcPts val="0"/>
              </a:spcBef>
              <a:spcAft>
                <a:spcPts val="0"/>
              </a:spcAft>
              <a:buSzPts val="1300"/>
              <a:buChar char="●"/>
              <a:defRPr sz="1300"/>
            </a:lvl4pPr>
            <a:lvl5pPr marL="1866900" marR="0" lvl="4" indent="-285750" algn="l" rtl="0">
              <a:lnSpc>
                <a:spcPct val="93000"/>
              </a:lnSpc>
              <a:spcBef>
                <a:spcPts val="0"/>
              </a:spcBef>
              <a:spcAft>
                <a:spcPts val="0"/>
              </a:spcAft>
              <a:buSzPts val="1300"/>
              <a:buChar char="○"/>
              <a:defRPr sz="1300"/>
            </a:lvl5pPr>
            <a:lvl6pPr marL="2286000" marR="0" lvl="5" indent="-298450" algn="l" rtl="0">
              <a:lnSpc>
                <a:spcPct val="93000"/>
              </a:lnSpc>
              <a:spcBef>
                <a:spcPts val="0"/>
              </a:spcBef>
              <a:spcAft>
                <a:spcPts val="0"/>
              </a:spcAft>
              <a:buSzPts val="1300"/>
              <a:buChar char="■"/>
              <a:defRPr sz="1300"/>
            </a:lvl6pPr>
            <a:lvl7pPr marL="3111500" marR="0" lvl="6" indent="-285750" algn="l" rtl="0">
              <a:lnSpc>
                <a:spcPct val="93000"/>
              </a:lnSpc>
              <a:spcBef>
                <a:spcPts val="0"/>
              </a:spcBef>
              <a:spcAft>
                <a:spcPts val="0"/>
              </a:spcAft>
              <a:buSzPts val="1300"/>
              <a:buChar char="●"/>
              <a:defRPr sz="1300"/>
            </a:lvl7pPr>
            <a:lvl8pPr marL="4356100" marR="0" lvl="7" indent="-285750" algn="l" rtl="0">
              <a:lnSpc>
                <a:spcPct val="93000"/>
              </a:lnSpc>
              <a:spcBef>
                <a:spcPts val="0"/>
              </a:spcBef>
              <a:spcAft>
                <a:spcPts val="0"/>
              </a:spcAft>
              <a:buSzPts val="1300"/>
              <a:buChar char="○"/>
              <a:defRPr sz="1300"/>
            </a:lvl8pPr>
            <a:lvl9pPr marL="6019800" marR="0" lvl="8" indent="-298450" algn="l" rtl="0">
              <a:lnSpc>
                <a:spcPct val="93000"/>
              </a:lnSpc>
              <a:spcBef>
                <a:spcPts val="0"/>
              </a:spcBef>
              <a:spcAft>
                <a:spcPts val="0"/>
              </a:spcAft>
              <a:buSzPts val="1300"/>
              <a:buChar char="■"/>
              <a:defRPr sz="1300"/>
            </a:lvl9pPr>
          </a:lstStyle>
          <a:p>
            <a:pPr indent="0">
              <a:buFontTx/>
              <a:buNone/>
            </a:pPr>
            <a:r>
              <a:rPr lang="it-IT" sz="3000" dirty="0">
                <a:solidFill>
                  <a:srgbClr val="FFFFFF"/>
                </a:solidFill>
              </a:rPr>
              <a:t>Ballerina</a:t>
            </a:r>
          </a:p>
        </p:txBody>
      </p:sp>
      <p:sp>
        <p:nvSpPr>
          <p:cNvPr id="2" name="TextBox 1">
            <a:extLst>
              <a:ext uri="{FF2B5EF4-FFF2-40B4-BE49-F238E27FC236}">
                <a16:creationId xmlns:a16="http://schemas.microsoft.com/office/drawing/2014/main" id="{7C6476F0-1A90-3515-1528-51829BF86AEC}"/>
              </a:ext>
            </a:extLst>
          </p:cNvPr>
          <p:cNvSpPr txBox="1"/>
          <p:nvPr/>
        </p:nvSpPr>
        <p:spPr>
          <a:xfrm>
            <a:off x="208625" y="1114621"/>
            <a:ext cx="2632229" cy="369332"/>
          </a:xfrm>
          <a:prstGeom prst="rect">
            <a:avLst/>
          </a:prstGeom>
          <a:noFill/>
        </p:spPr>
        <p:txBody>
          <a:bodyPr wrap="square" rtlCol="0">
            <a:spAutoFit/>
          </a:bodyPr>
          <a:lstStyle/>
          <a:p>
            <a:r>
              <a:rPr lang="it-IT" sz="1800" b="1" dirty="0"/>
              <a:t>What </a:t>
            </a:r>
            <a:r>
              <a:rPr lang="it-IT" sz="1800" b="1" dirty="0" err="1"/>
              <a:t>is</a:t>
            </a:r>
            <a:r>
              <a:rPr lang="it-IT" sz="1800" b="1" dirty="0"/>
              <a:t> Ballerina?</a:t>
            </a:r>
          </a:p>
        </p:txBody>
      </p:sp>
      <p:sp>
        <p:nvSpPr>
          <p:cNvPr id="3" name="TextBox 2">
            <a:extLst>
              <a:ext uri="{FF2B5EF4-FFF2-40B4-BE49-F238E27FC236}">
                <a16:creationId xmlns:a16="http://schemas.microsoft.com/office/drawing/2014/main" id="{0D3F1EC8-09E0-6678-9409-85C9BA97A89E}"/>
              </a:ext>
            </a:extLst>
          </p:cNvPr>
          <p:cNvSpPr txBox="1"/>
          <p:nvPr/>
        </p:nvSpPr>
        <p:spPr>
          <a:xfrm>
            <a:off x="213065" y="1389693"/>
            <a:ext cx="7927759" cy="584775"/>
          </a:xfrm>
          <a:prstGeom prst="rect">
            <a:avLst/>
          </a:prstGeom>
          <a:noFill/>
        </p:spPr>
        <p:txBody>
          <a:bodyPr wrap="square" rtlCol="0">
            <a:spAutoFit/>
          </a:bodyPr>
          <a:lstStyle/>
          <a:p>
            <a:r>
              <a:rPr lang="en-US" sz="1600" dirty="0"/>
              <a:t>Ballerina is an open-source programming language for native cloud programming, that makes it easier to use, combine, and create network services.</a:t>
            </a:r>
            <a:endParaRPr lang="it-IT" sz="1600" dirty="0"/>
          </a:p>
        </p:txBody>
      </p:sp>
      <p:sp>
        <p:nvSpPr>
          <p:cNvPr id="4" name="TextBox 3">
            <a:extLst>
              <a:ext uri="{FF2B5EF4-FFF2-40B4-BE49-F238E27FC236}">
                <a16:creationId xmlns:a16="http://schemas.microsoft.com/office/drawing/2014/main" id="{0130F5AF-6FD3-F624-040B-F0C4190D751B}"/>
              </a:ext>
            </a:extLst>
          </p:cNvPr>
          <p:cNvSpPr txBox="1"/>
          <p:nvPr/>
        </p:nvSpPr>
        <p:spPr>
          <a:xfrm>
            <a:off x="208625" y="2310937"/>
            <a:ext cx="1842117" cy="369332"/>
          </a:xfrm>
          <a:prstGeom prst="rect">
            <a:avLst/>
          </a:prstGeom>
          <a:noFill/>
        </p:spPr>
        <p:txBody>
          <a:bodyPr wrap="square" rtlCol="0">
            <a:spAutoFit/>
          </a:bodyPr>
          <a:lstStyle/>
          <a:p>
            <a:r>
              <a:rPr lang="it-IT" sz="1800" b="1" dirty="0" err="1"/>
              <a:t>Main</a:t>
            </a:r>
            <a:r>
              <a:rPr lang="it-IT" sz="1800" b="1" dirty="0"/>
              <a:t> features</a:t>
            </a:r>
          </a:p>
        </p:txBody>
      </p:sp>
      <p:sp>
        <p:nvSpPr>
          <p:cNvPr id="5" name="TextBox 4">
            <a:extLst>
              <a:ext uri="{FF2B5EF4-FFF2-40B4-BE49-F238E27FC236}">
                <a16:creationId xmlns:a16="http://schemas.microsoft.com/office/drawing/2014/main" id="{85C65048-96C7-F0D6-6626-7EBFF7859891}"/>
              </a:ext>
            </a:extLst>
          </p:cNvPr>
          <p:cNvSpPr txBox="1"/>
          <p:nvPr/>
        </p:nvSpPr>
        <p:spPr>
          <a:xfrm>
            <a:off x="208625" y="2680269"/>
            <a:ext cx="6054572" cy="30013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t>Service </a:t>
            </a:r>
            <a:r>
              <a:rPr lang="it-IT" sz="1600" dirty="0" err="1"/>
              <a:t>composition</a:t>
            </a:r>
            <a:r>
              <a:rPr lang="it-IT" sz="1600" dirty="0"/>
              <a:t>: Combine multiple </a:t>
            </a:r>
            <a:r>
              <a:rPr lang="it-IT" sz="1600" dirty="0" err="1"/>
              <a:t>microservices</a:t>
            </a:r>
            <a:endParaRPr lang="it-IT" sz="1600" dirty="0"/>
          </a:p>
          <a:p>
            <a:pPr marL="285750" indent="-285750">
              <a:lnSpc>
                <a:spcPct val="150000"/>
              </a:lnSpc>
              <a:buFont typeface="Arial" panose="020B0604020202020204" pitchFamily="34" charset="0"/>
              <a:buChar char="•"/>
            </a:pPr>
            <a:r>
              <a:rPr lang="it-IT" sz="1600" dirty="0"/>
              <a:t>Client </a:t>
            </a:r>
            <a:r>
              <a:rPr lang="it-IT" sz="1600" dirty="0" err="1"/>
              <a:t>objects</a:t>
            </a:r>
            <a:r>
              <a:rPr lang="it-IT" sz="1600" dirty="0"/>
              <a:t>: Call remote services</a:t>
            </a:r>
          </a:p>
          <a:p>
            <a:pPr marL="285750" indent="-285750">
              <a:lnSpc>
                <a:spcPct val="150000"/>
              </a:lnSpc>
              <a:buFont typeface="Arial" panose="020B0604020202020204" pitchFamily="34" charset="0"/>
              <a:buChar char="•"/>
            </a:pPr>
            <a:r>
              <a:rPr lang="en-US" sz="1600" dirty="0"/>
              <a:t>Load balancing: Route traffic to different microservices</a:t>
            </a:r>
          </a:p>
          <a:p>
            <a:pPr marL="285750" indent="-285750">
              <a:lnSpc>
                <a:spcPct val="150000"/>
              </a:lnSpc>
              <a:buFont typeface="Arial" panose="020B0604020202020204" pitchFamily="34" charset="0"/>
              <a:buChar char="•"/>
            </a:pPr>
            <a:r>
              <a:rPr lang="en-US" sz="1600" dirty="0"/>
              <a:t>Artifact files generation: Generate Docker and </a:t>
            </a:r>
            <a:r>
              <a:rPr lang="en-US" sz="1600" dirty="0" err="1"/>
              <a:t>Yaml</a:t>
            </a:r>
            <a:r>
              <a:rPr lang="en-US" sz="1600" dirty="0"/>
              <a:t> configuration files</a:t>
            </a:r>
          </a:p>
          <a:p>
            <a:pPr marL="285750" indent="-285750">
              <a:lnSpc>
                <a:spcPct val="150000"/>
              </a:lnSpc>
              <a:buFont typeface="Arial" panose="020B0604020202020204" pitchFamily="34" charset="0"/>
              <a:buChar char="•"/>
            </a:pPr>
            <a:r>
              <a:rPr lang="it-IT" sz="1600" dirty="0" err="1"/>
              <a:t>Diagrams</a:t>
            </a:r>
            <a:r>
              <a:rPr lang="it-IT" sz="1600" dirty="0"/>
              <a:t> generation: Program </a:t>
            </a:r>
            <a:r>
              <a:rPr lang="it-IT" sz="1600" dirty="0" err="1"/>
              <a:t>as</a:t>
            </a:r>
            <a:r>
              <a:rPr lang="it-IT" sz="1600" dirty="0"/>
              <a:t> </a:t>
            </a:r>
            <a:r>
              <a:rPr lang="it-IT" sz="1600" dirty="0" err="1"/>
              <a:t>sequence</a:t>
            </a:r>
            <a:r>
              <a:rPr lang="it-IT" sz="1600" dirty="0"/>
              <a:t> </a:t>
            </a:r>
            <a:r>
              <a:rPr lang="it-IT" sz="1600" dirty="0" err="1"/>
              <a:t>diagram</a:t>
            </a:r>
            <a:endParaRPr lang="it-IT" sz="1600" dirty="0"/>
          </a:p>
          <a:p>
            <a:pPr marL="285750" indent="-285750">
              <a:lnSpc>
                <a:spcPct val="150000"/>
              </a:lnSpc>
              <a:buFont typeface="Arial" panose="020B0604020202020204" pitchFamily="34" charset="0"/>
              <a:buChar char="•"/>
            </a:pPr>
            <a:r>
              <a:rPr lang="it-IT" sz="1600" dirty="0" err="1"/>
              <a:t>Type</a:t>
            </a:r>
            <a:r>
              <a:rPr lang="it-IT" sz="1600" dirty="0"/>
              <a:t> safe: Support </a:t>
            </a:r>
            <a:r>
              <a:rPr lang="it-IT" sz="1600" dirty="0" err="1"/>
              <a:t>popular</a:t>
            </a:r>
            <a:r>
              <a:rPr lang="it-IT" sz="1600" dirty="0"/>
              <a:t> file formats</a:t>
            </a:r>
          </a:p>
          <a:p>
            <a:pPr marL="285750" indent="-285750">
              <a:lnSpc>
                <a:spcPct val="150000"/>
              </a:lnSpc>
              <a:buFont typeface="Arial" panose="020B0604020202020204" pitchFamily="34" charset="0"/>
              <a:buChar char="•"/>
            </a:pPr>
            <a:r>
              <a:rPr lang="it-IT" sz="1600" dirty="0"/>
              <a:t>Code to cloud: </a:t>
            </a:r>
            <a:r>
              <a:rPr lang="it-IT" sz="1600" dirty="0" err="1"/>
              <a:t>Deploy</a:t>
            </a:r>
            <a:r>
              <a:rPr lang="it-IT" sz="1600" dirty="0"/>
              <a:t> on Cloud</a:t>
            </a:r>
          </a:p>
        </p:txBody>
      </p:sp>
      <p:pic>
        <p:nvPicPr>
          <p:cNvPr id="8" name="Picture 7" descr="A black and grey logo&#10;&#10;Description automatically generated">
            <a:extLst>
              <a:ext uri="{FF2B5EF4-FFF2-40B4-BE49-F238E27FC236}">
                <a16:creationId xmlns:a16="http://schemas.microsoft.com/office/drawing/2014/main" id="{9AF08C3D-FB51-29EE-070F-64D043E9D846}"/>
              </a:ext>
            </a:extLst>
          </p:cNvPr>
          <p:cNvPicPr>
            <a:picLocks noChangeAspect="1"/>
          </p:cNvPicPr>
          <p:nvPr/>
        </p:nvPicPr>
        <p:blipFill>
          <a:blip r:embed="rId3"/>
          <a:stretch>
            <a:fillRect/>
          </a:stretch>
        </p:blipFill>
        <p:spPr>
          <a:xfrm>
            <a:off x="6040053" y="5412626"/>
            <a:ext cx="2895322" cy="537953"/>
          </a:xfrm>
          <a:prstGeom prst="rect">
            <a:avLst/>
          </a:prstGeom>
        </p:spPr>
      </p:pic>
    </p:spTree>
    <p:extLst>
      <p:ext uri="{BB962C8B-B14F-4D97-AF65-F5344CB8AC3E}">
        <p14:creationId xmlns:p14="http://schemas.microsoft.com/office/powerpoint/2010/main" val="295113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idx="4294967295"/>
          </p:nvPr>
        </p:nvSpPr>
        <p:spPr>
          <a:xfrm>
            <a:off x="457199" y="-182567"/>
            <a:ext cx="5535227"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err="1">
                <a:solidFill>
                  <a:srgbClr val="FFFFFF"/>
                </a:solidFill>
              </a:rPr>
              <a:t>Programmatic</a:t>
            </a:r>
            <a:r>
              <a:rPr lang="it-IT" sz="3000" dirty="0">
                <a:solidFill>
                  <a:srgbClr val="FFFFFF"/>
                </a:solidFill>
              </a:rPr>
              <a:t> </a:t>
            </a:r>
            <a:r>
              <a:rPr lang="it-IT" sz="3000" dirty="0" err="1">
                <a:solidFill>
                  <a:srgbClr val="FFFFFF"/>
                </a:solidFill>
              </a:rPr>
              <a:t>Orchestration</a:t>
            </a:r>
            <a:endParaRPr sz="3000" dirty="0">
              <a:solidFill>
                <a:srgbClr val="FFFFFF"/>
              </a:solidFill>
            </a:endParaRPr>
          </a:p>
        </p:txBody>
      </p:sp>
      <p:sp>
        <p:nvSpPr>
          <p:cNvPr id="3" name="TextBox 2">
            <a:extLst>
              <a:ext uri="{FF2B5EF4-FFF2-40B4-BE49-F238E27FC236}">
                <a16:creationId xmlns:a16="http://schemas.microsoft.com/office/drawing/2014/main" id="{356EF939-C7E8-A898-E672-B41A59300D3E}"/>
              </a:ext>
            </a:extLst>
          </p:cNvPr>
          <p:cNvSpPr txBox="1"/>
          <p:nvPr/>
        </p:nvSpPr>
        <p:spPr>
          <a:xfrm>
            <a:off x="141401" y="876067"/>
            <a:ext cx="7748833" cy="6987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Coordination logic and workflow management defined through the writing of code or scripts.</a:t>
            </a:r>
          </a:p>
          <a:p>
            <a:pPr marL="285750" indent="-285750">
              <a:lnSpc>
                <a:spcPct val="150000"/>
              </a:lnSpc>
              <a:buFont typeface="Arial" panose="020B0604020202020204" pitchFamily="34" charset="0"/>
              <a:buChar char="•"/>
            </a:pPr>
            <a:r>
              <a:rPr lang="en-US" dirty="0"/>
              <a:t>Explicit and customizable to define actions, dependencies and execution rules.</a:t>
            </a:r>
            <a:endParaRPr lang="it-IT" dirty="0"/>
          </a:p>
        </p:txBody>
      </p:sp>
      <p:sp>
        <p:nvSpPr>
          <p:cNvPr id="4" name="TextBox 3">
            <a:extLst>
              <a:ext uri="{FF2B5EF4-FFF2-40B4-BE49-F238E27FC236}">
                <a16:creationId xmlns:a16="http://schemas.microsoft.com/office/drawing/2014/main" id="{5A43DBC2-088A-E934-DA87-233DE981013C}"/>
              </a:ext>
            </a:extLst>
          </p:cNvPr>
          <p:cNvSpPr txBox="1"/>
          <p:nvPr/>
        </p:nvSpPr>
        <p:spPr>
          <a:xfrm>
            <a:off x="141401" y="1907524"/>
            <a:ext cx="4703975" cy="2314544"/>
          </a:xfrm>
          <a:prstGeom prst="rect">
            <a:avLst/>
          </a:prstGeom>
          <a:noFill/>
        </p:spPr>
        <p:txBody>
          <a:bodyPr wrap="square" rtlCol="0">
            <a:spAutoFit/>
          </a:bodyPr>
          <a:lstStyle/>
          <a:p>
            <a:pPr>
              <a:lnSpc>
                <a:spcPct val="150000"/>
              </a:lnSpc>
            </a:pPr>
            <a:r>
              <a:rPr lang="it-IT" dirty="0"/>
              <a:t>How </a:t>
            </a:r>
            <a:r>
              <a:rPr lang="it-IT" dirty="0" err="1"/>
              <a:t>it</a:t>
            </a:r>
            <a:r>
              <a:rPr lang="it-IT" dirty="0"/>
              <a:t> </a:t>
            </a:r>
            <a:r>
              <a:rPr lang="it-IT" dirty="0" err="1"/>
              <a:t>happens</a:t>
            </a:r>
            <a:r>
              <a:rPr lang="it-IT" dirty="0"/>
              <a:t>:</a:t>
            </a:r>
          </a:p>
          <a:p>
            <a:pPr marL="285750" indent="-285750">
              <a:lnSpc>
                <a:spcPct val="150000"/>
              </a:lnSpc>
              <a:buFont typeface="Arial" panose="020B0604020202020204" pitchFamily="34" charset="0"/>
              <a:buChar char="•"/>
            </a:pPr>
            <a:r>
              <a:rPr lang="en-US" dirty="0"/>
              <a:t>Writing code to define the actions, sequence and execution conditions.</a:t>
            </a:r>
          </a:p>
          <a:p>
            <a:pPr marL="285750" indent="-285750">
              <a:lnSpc>
                <a:spcPct val="150000"/>
              </a:lnSpc>
              <a:buFont typeface="Arial" panose="020B0604020202020204" pitchFamily="34" charset="0"/>
              <a:buChar char="•"/>
            </a:pPr>
            <a:r>
              <a:rPr lang="en-US" dirty="0"/>
              <a:t>Greater developer involvement in orchestration management.</a:t>
            </a:r>
            <a:endParaRPr lang="it-IT" dirty="0"/>
          </a:p>
          <a:p>
            <a:pPr marL="285750" indent="-285750">
              <a:lnSpc>
                <a:spcPct val="150000"/>
              </a:lnSpc>
              <a:buFont typeface="Arial" panose="020B0604020202020204" pitchFamily="34" charset="0"/>
              <a:buChar char="•"/>
            </a:pPr>
            <a:r>
              <a:rPr lang="en-US" dirty="0"/>
              <a:t>Using even cloud native programming languages ​​such as Ballerina in this case.</a:t>
            </a:r>
            <a:endParaRPr lang="it-IT" dirty="0"/>
          </a:p>
        </p:txBody>
      </p:sp>
      <p:sp>
        <p:nvSpPr>
          <p:cNvPr id="5" name="TextBox 4">
            <a:extLst>
              <a:ext uri="{FF2B5EF4-FFF2-40B4-BE49-F238E27FC236}">
                <a16:creationId xmlns:a16="http://schemas.microsoft.com/office/drawing/2014/main" id="{DBB263AA-E6A4-36B7-CFBD-EB124CB27DB5}"/>
              </a:ext>
            </a:extLst>
          </p:cNvPr>
          <p:cNvSpPr txBox="1"/>
          <p:nvPr/>
        </p:nvSpPr>
        <p:spPr>
          <a:xfrm>
            <a:off x="141401" y="4554808"/>
            <a:ext cx="3921550" cy="1345048"/>
          </a:xfrm>
          <a:prstGeom prst="rect">
            <a:avLst/>
          </a:prstGeom>
          <a:noFill/>
        </p:spPr>
        <p:txBody>
          <a:bodyPr wrap="square" rtlCol="0">
            <a:spAutoFit/>
          </a:bodyPr>
          <a:lstStyle/>
          <a:p>
            <a:pPr>
              <a:lnSpc>
                <a:spcPct val="150000"/>
              </a:lnSpc>
            </a:pPr>
            <a:r>
              <a:rPr lang="en-US" dirty="0"/>
              <a:t>Advantages:</a:t>
            </a:r>
          </a:p>
          <a:p>
            <a:pPr marL="285750" indent="-285750">
              <a:lnSpc>
                <a:spcPct val="150000"/>
              </a:lnSpc>
              <a:buFont typeface="Arial" panose="020B0604020202020204" pitchFamily="34" charset="0"/>
              <a:buChar char="•"/>
            </a:pPr>
            <a:r>
              <a:rPr lang="en-US" dirty="0"/>
              <a:t>Flexibility and control.</a:t>
            </a:r>
          </a:p>
          <a:p>
            <a:pPr marL="285750" indent="-285750">
              <a:lnSpc>
                <a:spcPct val="150000"/>
              </a:lnSpc>
              <a:buFont typeface="Arial" panose="020B0604020202020204" pitchFamily="34" charset="0"/>
              <a:buChar char="•"/>
            </a:pPr>
            <a:r>
              <a:rPr lang="en-US" dirty="0"/>
              <a:t>Advanced customization.</a:t>
            </a:r>
          </a:p>
          <a:p>
            <a:pPr marL="285750" indent="-285750">
              <a:lnSpc>
                <a:spcPct val="150000"/>
              </a:lnSpc>
              <a:buFont typeface="Arial" panose="020B0604020202020204" pitchFamily="34" charset="0"/>
              <a:buChar char="•"/>
            </a:pPr>
            <a:r>
              <a:rPr lang="en-US" dirty="0"/>
              <a:t>Integration.</a:t>
            </a:r>
            <a:endParaRPr lang="it-IT" dirty="0"/>
          </a:p>
        </p:txBody>
      </p:sp>
      <p:sp>
        <p:nvSpPr>
          <p:cNvPr id="6" name="TextBox 5">
            <a:extLst>
              <a:ext uri="{FF2B5EF4-FFF2-40B4-BE49-F238E27FC236}">
                <a16:creationId xmlns:a16="http://schemas.microsoft.com/office/drawing/2014/main" id="{AD6590B6-2975-3D13-C00A-C2965B379C11}"/>
              </a:ext>
            </a:extLst>
          </p:cNvPr>
          <p:cNvSpPr txBox="1"/>
          <p:nvPr/>
        </p:nvSpPr>
        <p:spPr>
          <a:xfrm>
            <a:off x="4651899" y="4554808"/>
            <a:ext cx="4113850" cy="1668214"/>
          </a:xfrm>
          <a:prstGeom prst="rect">
            <a:avLst/>
          </a:prstGeom>
          <a:noFill/>
        </p:spPr>
        <p:txBody>
          <a:bodyPr wrap="square" rtlCol="0">
            <a:spAutoFit/>
          </a:bodyPr>
          <a:lstStyle/>
          <a:p>
            <a:pPr>
              <a:lnSpc>
                <a:spcPct val="150000"/>
              </a:lnSpc>
            </a:pPr>
            <a:r>
              <a:rPr lang="en-US" dirty="0"/>
              <a:t>Disadvantages:</a:t>
            </a:r>
          </a:p>
          <a:p>
            <a:pPr marL="285750" indent="-285750">
              <a:lnSpc>
                <a:spcPct val="150000"/>
              </a:lnSpc>
              <a:buFont typeface="Arial" panose="020B0604020202020204" pitchFamily="34" charset="0"/>
              <a:buChar char="•"/>
            </a:pPr>
            <a:r>
              <a:rPr lang="en-US" dirty="0"/>
              <a:t>Complexity</a:t>
            </a:r>
          </a:p>
          <a:p>
            <a:pPr marL="285750" indent="-285750">
              <a:lnSpc>
                <a:spcPct val="150000"/>
              </a:lnSpc>
              <a:buFont typeface="Arial" panose="020B0604020202020204" pitchFamily="34" charset="0"/>
              <a:buChar char="•"/>
            </a:pPr>
            <a:r>
              <a:rPr lang="en-US" dirty="0"/>
              <a:t>Higher maintenance and management costs</a:t>
            </a:r>
          </a:p>
          <a:p>
            <a:pPr marL="285750" indent="-285750">
              <a:lnSpc>
                <a:spcPct val="150000"/>
              </a:lnSpc>
              <a:buFont typeface="Arial" panose="020B0604020202020204" pitchFamily="34" charset="0"/>
              <a:buChar char="•"/>
            </a:pPr>
            <a:r>
              <a:rPr lang="en-US" dirty="0"/>
              <a:t>Less separation between business logic and orchestration logic</a:t>
            </a:r>
            <a:endParaRPr lang="it-IT" dirty="0"/>
          </a:p>
        </p:txBody>
      </p:sp>
      <p:pic>
        <p:nvPicPr>
          <p:cNvPr id="7" name="Picture 6">
            <a:extLst>
              <a:ext uri="{FF2B5EF4-FFF2-40B4-BE49-F238E27FC236}">
                <a16:creationId xmlns:a16="http://schemas.microsoft.com/office/drawing/2014/main" id="{78267E66-40F1-373C-1BE5-4A7AB9A725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3738" y="2110507"/>
            <a:ext cx="3219438" cy="1918919"/>
          </a:xfrm>
          <a:prstGeom prst="rect">
            <a:avLst/>
          </a:prstGeom>
          <a:noFill/>
        </p:spPr>
      </p:pic>
    </p:spTree>
    <p:extLst>
      <p:ext uri="{BB962C8B-B14F-4D97-AF65-F5344CB8AC3E}">
        <p14:creationId xmlns:p14="http://schemas.microsoft.com/office/powerpoint/2010/main" val="288015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457200" y="-182567"/>
            <a:ext cx="5213100" cy="1143300"/>
          </a:xfrm>
          <a:prstGeom prst="rect">
            <a:avLst/>
          </a:prstGeom>
        </p:spPr>
        <p:txBody>
          <a:bodyPr spcFirstLastPara="1" wrap="square" lIns="82925" tIns="82925" rIns="82925" bIns="82925" anchor="ctr" anchorCtr="0">
            <a:noAutofit/>
          </a:bodyPr>
          <a:lstStyle/>
          <a:p>
            <a:pPr marL="0" lvl="0" indent="0" rtl="0">
              <a:spcBef>
                <a:spcPts val="0"/>
              </a:spcBef>
              <a:spcAft>
                <a:spcPts val="0"/>
              </a:spcAft>
              <a:buNone/>
            </a:pPr>
            <a:r>
              <a:rPr lang="it-IT" sz="3000" dirty="0" err="1">
                <a:solidFill>
                  <a:srgbClr val="FFFFFF"/>
                </a:solidFill>
              </a:rPr>
              <a:t>Declarative</a:t>
            </a:r>
            <a:r>
              <a:rPr lang="it-IT" sz="3000" dirty="0">
                <a:solidFill>
                  <a:srgbClr val="FFFFFF"/>
                </a:solidFill>
              </a:rPr>
              <a:t> </a:t>
            </a:r>
            <a:r>
              <a:rPr lang="it-IT" sz="3000" dirty="0" err="1">
                <a:solidFill>
                  <a:srgbClr val="FFFFFF"/>
                </a:solidFill>
              </a:rPr>
              <a:t>Orchestration</a:t>
            </a:r>
            <a:endParaRPr sz="3000" dirty="0">
              <a:solidFill>
                <a:srgbClr val="FFFFFF"/>
              </a:solidFill>
            </a:endParaRPr>
          </a:p>
        </p:txBody>
      </p:sp>
      <p:sp>
        <p:nvSpPr>
          <p:cNvPr id="8" name="TextBox 7">
            <a:extLst>
              <a:ext uri="{FF2B5EF4-FFF2-40B4-BE49-F238E27FC236}">
                <a16:creationId xmlns:a16="http://schemas.microsoft.com/office/drawing/2014/main" id="{9F085AAB-0FBA-EF9E-612B-175529E3A407}"/>
              </a:ext>
            </a:extLst>
          </p:cNvPr>
          <p:cNvSpPr txBox="1"/>
          <p:nvPr/>
        </p:nvSpPr>
        <p:spPr>
          <a:xfrm>
            <a:off x="141401" y="756359"/>
            <a:ext cx="7748833" cy="6987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Coordination logic and workflow management hidden from the user</a:t>
            </a:r>
            <a:r>
              <a:rPr lang="it-IT" dirty="0"/>
              <a:t>.</a:t>
            </a:r>
          </a:p>
          <a:p>
            <a:pPr marL="285750" indent="-285750">
              <a:lnSpc>
                <a:spcPct val="150000"/>
              </a:lnSpc>
              <a:buFont typeface="Arial" panose="020B0604020202020204" pitchFamily="34" charset="0"/>
              <a:buChar char="•"/>
            </a:pPr>
            <a:r>
              <a:rPr lang="en-US" dirty="0"/>
              <a:t>Declarative description of desired actions, dependencies, and execution rules</a:t>
            </a:r>
            <a:r>
              <a:rPr lang="it-IT" dirty="0"/>
              <a:t>.</a:t>
            </a:r>
          </a:p>
        </p:txBody>
      </p:sp>
      <p:sp>
        <p:nvSpPr>
          <p:cNvPr id="9" name="TextBox 8">
            <a:extLst>
              <a:ext uri="{FF2B5EF4-FFF2-40B4-BE49-F238E27FC236}">
                <a16:creationId xmlns:a16="http://schemas.microsoft.com/office/drawing/2014/main" id="{2B442D7C-CDBD-F8B7-1AE5-9C3EF30DA945}"/>
              </a:ext>
            </a:extLst>
          </p:cNvPr>
          <p:cNvSpPr txBox="1"/>
          <p:nvPr/>
        </p:nvSpPr>
        <p:spPr>
          <a:xfrm>
            <a:off x="141401" y="1795611"/>
            <a:ext cx="4703975" cy="2314544"/>
          </a:xfrm>
          <a:prstGeom prst="rect">
            <a:avLst/>
          </a:prstGeom>
          <a:noFill/>
        </p:spPr>
        <p:txBody>
          <a:bodyPr wrap="square" rtlCol="0">
            <a:spAutoFit/>
          </a:bodyPr>
          <a:lstStyle/>
          <a:p>
            <a:pPr>
              <a:lnSpc>
                <a:spcPct val="150000"/>
              </a:lnSpc>
            </a:pPr>
            <a:r>
              <a:rPr lang="it-IT" dirty="0"/>
              <a:t>How </a:t>
            </a:r>
            <a:r>
              <a:rPr lang="it-IT" dirty="0" err="1"/>
              <a:t>it</a:t>
            </a:r>
            <a:r>
              <a:rPr lang="it-IT" dirty="0"/>
              <a:t> </a:t>
            </a:r>
            <a:r>
              <a:rPr lang="it-IT" dirty="0" err="1"/>
              <a:t>happens</a:t>
            </a:r>
            <a:r>
              <a:rPr lang="it-IT" dirty="0"/>
              <a:t>:</a:t>
            </a:r>
          </a:p>
          <a:p>
            <a:pPr marL="285750" indent="-285750">
              <a:lnSpc>
                <a:spcPct val="150000"/>
              </a:lnSpc>
              <a:buFont typeface="Arial" panose="020B0604020202020204" pitchFamily="34" charset="0"/>
              <a:buChar char="•"/>
            </a:pPr>
            <a:r>
              <a:rPr lang="it-IT" dirty="0" err="1"/>
              <a:t>Orchestration</a:t>
            </a:r>
            <a:r>
              <a:rPr lang="it-IT" dirty="0"/>
              <a:t> Engine </a:t>
            </a:r>
            <a:r>
              <a:rPr lang="it-IT" dirty="0" err="1"/>
              <a:t>interprets</a:t>
            </a:r>
            <a:r>
              <a:rPr lang="it-IT" dirty="0"/>
              <a:t> the </a:t>
            </a:r>
            <a:r>
              <a:rPr lang="it-IT" dirty="0" err="1"/>
              <a:t>declarative</a:t>
            </a:r>
            <a:r>
              <a:rPr lang="it-IT" dirty="0"/>
              <a:t> </a:t>
            </a:r>
            <a:r>
              <a:rPr lang="it-IT" dirty="0" err="1"/>
              <a:t>description</a:t>
            </a:r>
            <a:r>
              <a:rPr lang="it-IT" dirty="0"/>
              <a:t>.</a:t>
            </a:r>
          </a:p>
          <a:p>
            <a:pPr marL="285750" indent="-285750">
              <a:lnSpc>
                <a:spcPct val="150000"/>
              </a:lnSpc>
              <a:buFont typeface="Arial" panose="020B0604020202020204" pitchFamily="34" charset="0"/>
              <a:buChar char="•"/>
            </a:pPr>
            <a:r>
              <a:rPr lang="en-US" dirty="0"/>
              <a:t>Performs actions necessary to achieve the desired state</a:t>
            </a:r>
            <a:r>
              <a:rPr lang="it-IT" dirty="0"/>
              <a:t>.</a:t>
            </a:r>
          </a:p>
          <a:p>
            <a:pPr marL="285750" indent="-285750">
              <a:lnSpc>
                <a:spcPct val="150000"/>
              </a:lnSpc>
              <a:buFont typeface="Arial" panose="020B0604020202020204" pitchFamily="34" charset="0"/>
              <a:buChar char="•"/>
            </a:pPr>
            <a:r>
              <a:rPr lang="en-US" dirty="0"/>
              <a:t>Manages operational details and coordination between system components</a:t>
            </a:r>
            <a:r>
              <a:rPr lang="it-IT" dirty="0"/>
              <a:t>.</a:t>
            </a:r>
          </a:p>
        </p:txBody>
      </p:sp>
      <p:sp>
        <p:nvSpPr>
          <p:cNvPr id="10" name="TextBox 9">
            <a:extLst>
              <a:ext uri="{FF2B5EF4-FFF2-40B4-BE49-F238E27FC236}">
                <a16:creationId xmlns:a16="http://schemas.microsoft.com/office/drawing/2014/main" id="{B88B8486-2BD5-2696-876D-5697F0E21F00}"/>
              </a:ext>
            </a:extLst>
          </p:cNvPr>
          <p:cNvSpPr txBox="1"/>
          <p:nvPr/>
        </p:nvSpPr>
        <p:spPr>
          <a:xfrm>
            <a:off x="141401" y="4444790"/>
            <a:ext cx="3921550" cy="1991379"/>
          </a:xfrm>
          <a:prstGeom prst="rect">
            <a:avLst/>
          </a:prstGeom>
          <a:noFill/>
        </p:spPr>
        <p:txBody>
          <a:bodyPr wrap="square" rtlCol="0">
            <a:spAutoFit/>
          </a:bodyPr>
          <a:lstStyle/>
          <a:p>
            <a:pPr>
              <a:lnSpc>
                <a:spcPct val="150000"/>
              </a:lnSpc>
            </a:pPr>
            <a:r>
              <a:rPr lang="en-US" dirty="0"/>
              <a:t>Advantages:</a:t>
            </a:r>
          </a:p>
          <a:p>
            <a:pPr marL="285750" indent="-285750">
              <a:lnSpc>
                <a:spcPct val="150000"/>
              </a:lnSpc>
              <a:buFont typeface="Arial" panose="020B0604020202020204" pitchFamily="34" charset="0"/>
              <a:buChar char="•"/>
            </a:pPr>
            <a:r>
              <a:rPr lang="en-US" dirty="0"/>
              <a:t>Highest level of abstraction for the user.</a:t>
            </a:r>
          </a:p>
          <a:p>
            <a:pPr marL="285750" indent="-285750">
              <a:lnSpc>
                <a:spcPct val="150000"/>
              </a:lnSpc>
              <a:buFont typeface="Arial" panose="020B0604020202020204" pitchFamily="34" charset="0"/>
              <a:buChar char="•"/>
            </a:pPr>
            <a:r>
              <a:rPr lang="en-US" dirty="0"/>
              <a:t>Separation of business logic and orchestration logic.</a:t>
            </a:r>
          </a:p>
          <a:p>
            <a:pPr marL="285750" indent="-285750">
              <a:lnSpc>
                <a:spcPct val="150000"/>
              </a:lnSpc>
              <a:buFont typeface="Arial" panose="020B0604020202020204" pitchFamily="34" charset="0"/>
              <a:buChar char="•"/>
            </a:pPr>
            <a:r>
              <a:rPr lang="en-US" dirty="0"/>
              <a:t>Ease of changing execution rules without changing the source code.</a:t>
            </a:r>
            <a:endParaRPr lang="it-IT" dirty="0"/>
          </a:p>
        </p:txBody>
      </p:sp>
      <p:sp>
        <p:nvSpPr>
          <p:cNvPr id="11" name="TextBox 10">
            <a:extLst>
              <a:ext uri="{FF2B5EF4-FFF2-40B4-BE49-F238E27FC236}">
                <a16:creationId xmlns:a16="http://schemas.microsoft.com/office/drawing/2014/main" id="{6203DBAF-FF5F-56A9-DBA9-D3A38CC0ABA8}"/>
              </a:ext>
            </a:extLst>
          </p:cNvPr>
          <p:cNvSpPr txBox="1"/>
          <p:nvPr/>
        </p:nvSpPr>
        <p:spPr>
          <a:xfrm>
            <a:off x="4845376" y="4453118"/>
            <a:ext cx="3921550" cy="1345048"/>
          </a:xfrm>
          <a:prstGeom prst="rect">
            <a:avLst/>
          </a:prstGeom>
          <a:noFill/>
        </p:spPr>
        <p:txBody>
          <a:bodyPr wrap="square" rtlCol="0">
            <a:spAutoFit/>
          </a:bodyPr>
          <a:lstStyle/>
          <a:p>
            <a:pPr>
              <a:lnSpc>
                <a:spcPct val="150000"/>
              </a:lnSpc>
            </a:pPr>
            <a:r>
              <a:rPr lang="en-US" dirty="0"/>
              <a:t>Disadvantages:</a:t>
            </a:r>
          </a:p>
          <a:p>
            <a:pPr marL="285750" indent="-285750">
              <a:lnSpc>
                <a:spcPct val="150000"/>
              </a:lnSpc>
              <a:buFont typeface="Arial" panose="020B0604020202020204" pitchFamily="34" charset="0"/>
              <a:buChar char="•"/>
            </a:pPr>
            <a:r>
              <a:rPr lang="en-US" dirty="0"/>
              <a:t>Dependency on orchestration engine</a:t>
            </a:r>
          </a:p>
          <a:p>
            <a:pPr marL="285750" indent="-285750">
              <a:lnSpc>
                <a:spcPct val="150000"/>
              </a:lnSpc>
              <a:buFont typeface="Arial" panose="020B0604020202020204" pitchFamily="34" charset="0"/>
              <a:buChar char="•"/>
            </a:pPr>
            <a:r>
              <a:rPr lang="en-US" dirty="0"/>
              <a:t>Limitations of customization and flexibility</a:t>
            </a:r>
          </a:p>
          <a:p>
            <a:pPr marL="285750" indent="-285750">
              <a:lnSpc>
                <a:spcPct val="150000"/>
              </a:lnSpc>
              <a:buFont typeface="Arial" panose="020B0604020202020204" pitchFamily="34" charset="0"/>
              <a:buChar char="•"/>
            </a:pPr>
            <a:r>
              <a:rPr lang="en-US" dirty="0"/>
              <a:t>Difficulty handling errors</a:t>
            </a:r>
            <a:endParaRPr lang="it-IT" dirty="0"/>
          </a:p>
        </p:txBody>
      </p:sp>
      <p:pic>
        <p:nvPicPr>
          <p:cNvPr id="4" name="Picture 3">
            <a:extLst>
              <a:ext uri="{FF2B5EF4-FFF2-40B4-BE49-F238E27FC236}">
                <a16:creationId xmlns:a16="http://schemas.microsoft.com/office/drawing/2014/main" id="{CCD07CD7-C4AE-D422-2735-E965B6E640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5376" y="2138574"/>
            <a:ext cx="4027910" cy="1498718"/>
          </a:xfrm>
          <a:prstGeom prst="rect">
            <a:avLst/>
          </a:prstGeom>
          <a:noFill/>
        </p:spPr>
      </p:pic>
    </p:spTree>
    <p:extLst>
      <p:ext uri="{BB962C8B-B14F-4D97-AF65-F5344CB8AC3E}">
        <p14:creationId xmlns:p14="http://schemas.microsoft.com/office/powerpoint/2010/main" val="408182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6" name="Shape 150">
            <a:extLst>
              <a:ext uri="{FF2B5EF4-FFF2-40B4-BE49-F238E27FC236}">
                <a16:creationId xmlns:a16="http://schemas.microsoft.com/office/drawing/2014/main" id="{55FB4AC5-B2D4-A418-D7D0-7E4EBCA3DEA9}"/>
              </a:ext>
            </a:extLst>
          </p:cNvPr>
          <p:cNvSpPr txBox="1">
            <a:spLocks/>
          </p:cNvSpPr>
          <p:nvPr/>
        </p:nvSpPr>
        <p:spPr>
          <a:xfrm>
            <a:off x="457200" y="-182567"/>
            <a:ext cx="5213100" cy="1143300"/>
          </a:xfrm>
          <a:prstGeom prst="rect">
            <a:avLst/>
          </a:prstGeom>
          <a:noFill/>
          <a:ln>
            <a:noFill/>
          </a:ln>
        </p:spPr>
        <p:txBody>
          <a:bodyPr spcFirstLastPara="1" wrap="square" lIns="82925" tIns="82925" rIns="82925" bIns="82925" anchor="ctr" anchorCtr="0">
            <a:noAutofit/>
          </a:bodyPr>
          <a:lstStyle>
            <a:defPPr marR="0" lvl="0" algn="l" rtl="0">
              <a:lnSpc>
                <a:spcPct val="100000"/>
              </a:lnSpc>
              <a:spcBef>
                <a:spcPts val="0"/>
              </a:spcBef>
              <a:spcAft>
                <a:spcPts val="0"/>
              </a:spcAft>
            </a:defPPr>
            <a:lvl1pPr marL="0" marR="0" lvl="0" indent="-82550" algn="l" rtl="0" eaLnBrk="1" hangingPunct="1">
              <a:lnSpc>
                <a:spcPct val="93000"/>
              </a:lnSpc>
              <a:spcBef>
                <a:spcPts val="0"/>
              </a:spcBef>
              <a:spcAft>
                <a:spcPts val="0"/>
              </a:spcAft>
              <a:buSzPts val="1300"/>
              <a:buChar char="●"/>
              <a:defRPr sz="1300" b="0" i="0" u="none" strike="noStrike" cap="none">
                <a:solidFill>
                  <a:srgbClr val="000000"/>
                </a:solidFill>
                <a:latin typeface="Arial"/>
                <a:ea typeface="Arial"/>
                <a:cs typeface="Arial"/>
                <a:sym typeface="Arial"/>
              </a:defRPr>
            </a:lvl1pPr>
            <a:lvl2pPr marL="673100" marR="0" lvl="1" indent="-336550" algn="l" rtl="0">
              <a:lnSpc>
                <a:spcPct val="93000"/>
              </a:lnSpc>
              <a:spcBef>
                <a:spcPts val="0"/>
              </a:spcBef>
              <a:spcAft>
                <a:spcPts val="0"/>
              </a:spcAft>
              <a:buSzPts val="1300"/>
              <a:buChar char="○"/>
              <a:defRPr sz="1300"/>
            </a:lvl2pPr>
            <a:lvl3pPr marL="1041400" marR="0" lvl="2" indent="-298450" algn="l" rtl="0">
              <a:lnSpc>
                <a:spcPct val="93000"/>
              </a:lnSpc>
              <a:spcBef>
                <a:spcPts val="0"/>
              </a:spcBef>
              <a:spcAft>
                <a:spcPts val="0"/>
              </a:spcAft>
              <a:buSzPts val="1300"/>
              <a:buChar char="■"/>
              <a:defRPr sz="1300"/>
            </a:lvl3pPr>
            <a:lvl4pPr marL="1447800" marR="0" lvl="3" indent="-285750" algn="l" rtl="0">
              <a:lnSpc>
                <a:spcPct val="93000"/>
              </a:lnSpc>
              <a:spcBef>
                <a:spcPts val="0"/>
              </a:spcBef>
              <a:spcAft>
                <a:spcPts val="0"/>
              </a:spcAft>
              <a:buSzPts val="1300"/>
              <a:buChar char="●"/>
              <a:defRPr sz="1300"/>
            </a:lvl4pPr>
            <a:lvl5pPr marL="1866900" marR="0" lvl="4" indent="-285750" algn="l" rtl="0">
              <a:lnSpc>
                <a:spcPct val="93000"/>
              </a:lnSpc>
              <a:spcBef>
                <a:spcPts val="0"/>
              </a:spcBef>
              <a:spcAft>
                <a:spcPts val="0"/>
              </a:spcAft>
              <a:buSzPts val="1300"/>
              <a:buChar char="○"/>
              <a:defRPr sz="1300"/>
            </a:lvl5pPr>
            <a:lvl6pPr marL="2286000" marR="0" lvl="5" indent="-298450" algn="l" rtl="0">
              <a:lnSpc>
                <a:spcPct val="93000"/>
              </a:lnSpc>
              <a:spcBef>
                <a:spcPts val="0"/>
              </a:spcBef>
              <a:spcAft>
                <a:spcPts val="0"/>
              </a:spcAft>
              <a:buSzPts val="1300"/>
              <a:buChar char="■"/>
              <a:defRPr sz="1300"/>
            </a:lvl6pPr>
            <a:lvl7pPr marL="3111500" marR="0" lvl="6" indent="-285750" algn="l" rtl="0">
              <a:lnSpc>
                <a:spcPct val="93000"/>
              </a:lnSpc>
              <a:spcBef>
                <a:spcPts val="0"/>
              </a:spcBef>
              <a:spcAft>
                <a:spcPts val="0"/>
              </a:spcAft>
              <a:buSzPts val="1300"/>
              <a:buChar char="●"/>
              <a:defRPr sz="1300"/>
            </a:lvl7pPr>
            <a:lvl8pPr marL="4356100" marR="0" lvl="7" indent="-285750" algn="l" rtl="0">
              <a:lnSpc>
                <a:spcPct val="93000"/>
              </a:lnSpc>
              <a:spcBef>
                <a:spcPts val="0"/>
              </a:spcBef>
              <a:spcAft>
                <a:spcPts val="0"/>
              </a:spcAft>
              <a:buSzPts val="1300"/>
              <a:buChar char="○"/>
              <a:defRPr sz="1300"/>
            </a:lvl8pPr>
            <a:lvl9pPr marL="6019800" marR="0" lvl="8" indent="-298450" algn="l" rtl="0">
              <a:lnSpc>
                <a:spcPct val="93000"/>
              </a:lnSpc>
              <a:spcBef>
                <a:spcPts val="0"/>
              </a:spcBef>
              <a:spcAft>
                <a:spcPts val="0"/>
              </a:spcAft>
              <a:buSzPts val="1300"/>
              <a:buChar char="■"/>
              <a:defRPr sz="1300"/>
            </a:lvl9pPr>
          </a:lstStyle>
          <a:p>
            <a:pPr indent="0">
              <a:buFontTx/>
              <a:buNone/>
            </a:pPr>
            <a:r>
              <a:rPr lang="it-IT" sz="3000" dirty="0">
                <a:solidFill>
                  <a:srgbClr val="FFFFFF"/>
                </a:solidFill>
              </a:rPr>
              <a:t>Ballerina in </a:t>
            </a:r>
            <a:r>
              <a:rPr lang="it-IT" sz="3000" dirty="0" err="1">
                <a:solidFill>
                  <a:srgbClr val="FFFFFF"/>
                </a:solidFill>
              </a:rPr>
              <a:t>Programmatic</a:t>
            </a:r>
            <a:endParaRPr lang="it-IT" sz="3000" dirty="0">
              <a:solidFill>
                <a:srgbClr val="FFFFFF"/>
              </a:solidFill>
            </a:endParaRPr>
          </a:p>
        </p:txBody>
      </p:sp>
      <p:sp>
        <p:nvSpPr>
          <p:cNvPr id="7" name="TextBox 6">
            <a:extLst>
              <a:ext uri="{FF2B5EF4-FFF2-40B4-BE49-F238E27FC236}">
                <a16:creationId xmlns:a16="http://schemas.microsoft.com/office/drawing/2014/main" id="{B0EDC7EC-7E3F-201D-6E99-152D8D7C32B3}"/>
              </a:ext>
            </a:extLst>
          </p:cNvPr>
          <p:cNvSpPr txBox="1"/>
          <p:nvPr/>
        </p:nvSpPr>
        <p:spPr>
          <a:xfrm>
            <a:off x="239697" y="960733"/>
            <a:ext cx="8673484" cy="523220"/>
          </a:xfrm>
          <a:prstGeom prst="rect">
            <a:avLst/>
          </a:prstGeom>
          <a:noFill/>
        </p:spPr>
        <p:txBody>
          <a:bodyPr wrap="square" rtlCol="0">
            <a:spAutoFit/>
          </a:bodyPr>
          <a:lstStyle/>
          <a:p>
            <a:r>
              <a:rPr lang="en-US" dirty="0"/>
              <a:t>Ballerina was used to build the main orchestrator for microservices in the cloud architecture. I found advantages and disadvantages from implementation.</a:t>
            </a:r>
            <a:endParaRPr lang="it-IT" dirty="0"/>
          </a:p>
        </p:txBody>
      </p:sp>
      <p:sp>
        <p:nvSpPr>
          <p:cNvPr id="9" name="TextBox 8">
            <a:extLst>
              <a:ext uri="{FF2B5EF4-FFF2-40B4-BE49-F238E27FC236}">
                <a16:creationId xmlns:a16="http://schemas.microsoft.com/office/drawing/2014/main" id="{C2239BD9-30D2-0130-E322-A04737BAB51D}"/>
              </a:ext>
            </a:extLst>
          </p:cNvPr>
          <p:cNvSpPr txBox="1"/>
          <p:nvPr/>
        </p:nvSpPr>
        <p:spPr>
          <a:xfrm>
            <a:off x="993665" y="1850650"/>
            <a:ext cx="1492716" cy="369332"/>
          </a:xfrm>
          <a:prstGeom prst="rect">
            <a:avLst/>
          </a:prstGeom>
          <a:noFill/>
        </p:spPr>
        <p:txBody>
          <a:bodyPr wrap="none" rtlCol="0">
            <a:spAutoFit/>
          </a:bodyPr>
          <a:lstStyle/>
          <a:p>
            <a:pPr algn="ctr"/>
            <a:r>
              <a:rPr lang="it-IT" sz="1800" b="1" dirty="0" err="1"/>
              <a:t>Advantages</a:t>
            </a:r>
            <a:endParaRPr lang="it-IT" b="1" dirty="0"/>
          </a:p>
        </p:txBody>
      </p:sp>
      <p:sp>
        <p:nvSpPr>
          <p:cNvPr id="11" name="TextBox 10">
            <a:extLst>
              <a:ext uri="{FF2B5EF4-FFF2-40B4-BE49-F238E27FC236}">
                <a16:creationId xmlns:a16="http://schemas.microsoft.com/office/drawing/2014/main" id="{58FCC8FF-1690-E9E7-D6CB-1F79AC21694B}"/>
              </a:ext>
            </a:extLst>
          </p:cNvPr>
          <p:cNvSpPr txBox="1"/>
          <p:nvPr/>
        </p:nvSpPr>
        <p:spPr>
          <a:xfrm>
            <a:off x="239697" y="2228296"/>
            <a:ext cx="3000653" cy="29608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Specific management: service invocation, connection management, process flow.</a:t>
            </a:r>
          </a:p>
          <a:p>
            <a:pPr marL="285750" indent="-285750">
              <a:lnSpc>
                <a:spcPct val="150000"/>
              </a:lnSpc>
              <a:buFont typeface="Arial" panose="020B0604020202020204" pitchFamily="34" charset="0"/>
              <a:buChar char="•"/>
            </a:pPr>
            <a:r>
              <a:rPr lang="en-US" dirty="0"/>
              <a:t>More flexibility</a:t>
            </a:r>
          </a:p>
          <a:p>
            <a:pPr marL="285750" indent="-285750">
              <a:lnSpc>
                <a:spcPct val="150000"/>
              </a:lnSpc>
              <a:buFont typeface="Arial" panose="020B0604020202020204" pitchFamily="34" charset="0"/>
              <a:buChar char="•"/>
            </a:pPr>
            <a:r>
              <a:rPr lang="en-US" dirty="0"/>
              <a:t>Simplified creation of files for exporting Ballerina code (Docker, Kubernetes,…)</a:t>
            </a:r>
          </a:p>
          <a:p>
            <a:pPr marL="285750" indent="-285750">
              <a:lnSpc>
                <a:spcPct val="150000"/>
              </a:lnSpc>
              <a:buFont typeface="Arial" panose="020B0604020202020204" pitchFamily="34" charset="0"/>
              <a:buChar char="•"/>
            </a:pPr>
            <a:r>
              <a:rPr lang="en-US" dirty="0"/>
              <a:t>Enhanced visibility of the entire system through generated</a:t>
            </a:r>
            <a:endParaRPr lang="it-IT" dirty="0"/>
          </a:p>
        </p:txBody>
      </p:sp>
      <p:sp>
        <p:nvSpPr>
          <p:cNvPr id="12" name="TextBox 11">
            <a:extLst>
              <a:ext uri="{FF2B5EF4-FFF2-40B4-BE49-F238E27FC236}">
                <a16:creationId xmlns:a16="http://schemas.microsoft.com/office/drawing/2014/main" id="{E44F3CEA-072C-F32F-D294-337CA6EEFA01}"/>
              </a:ext>
            </a:extLst>
          </p:cNvPr>
          <p:cNvSpPr txBox="1"/>
          <p:nvPr/>
        </p:nvSpPr>
        <p:spPr>
          <a:xfrm>
            <a:off x="5743352" y="1861294"/>
            <a:ext cx="1813318" cy="369332"/>
          </a:xfrm>
          <a:prstGeom prst="rect">
            <a:avLst/>
          </a:prstGeom>
          <a:noFill/>
        </p:spPr>
        <p:txBody>
          <a:bodyPr wrap="none" rtlCol="0">
            <a:spAutoFit/>
          </a:bodyPr>
          <a:lstStyle/>
          <a:p>
            <a:pPr algn="ctr"/>
            <a:r>
              <a:rPr lang="it-IT" sz="1800" b="1" dirty="0" err="1"/>
              <a:t>Disadvantages</a:t>
            </a:r>
            <a:endParaRPr lang="it-IT" b="1" dirty="0"/>
          </a:p>
        </p:txBody>
      </p:sp>
      <p:sp>
        <p:nvSpPr>
          <p:cNvPr id="13" name="TextBox 12">
            <a:extLst>
              <a:ext uri="{FF2B5EF4-FFF2-40B4-BE49-F238E27FC236}">
                <a16:creationId xmlns:a16="http://schemas.microsoft.com/office/drawing/2014/main" id="{3C3BAF16-14E9-70CB-FEFF-D3D99ECC083C}"/>
              </a:ext>
            </a:extLst>
          </p:cNvPr>
          <p:cNvSpPr txBox="1"/>
          <p:nvPr/>
        </p:nvSpPr>
        <p:spPr>
          <a:xfrm>
            <a:off x="5140804" y="2228861"/>
            <a:ext cx="3763499" cy="10218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Replicate microservices</a:t>
            </a:r>
          </a:p>
          <a:p>
            <a:pPr marL="285750" indent="-285750">
              <a:lnSpc>
                <a:spcPct val="150000"/>
              </a:lnSpc>
              <a:buFont typeface="Arial" panose="020B0604020202020204" pitchFamily="34" charset="0"/>
              <a:buChar char="•"/>
            </a:pPr>
            <a:r>
              <a:rPr lang="en-US" dirty="0"/>
              <a:t>Obtain URLs of microservices </a:t>
            </a:r>
          </a:p>
          <a:p>
            <a:pPr marL="285750" indent="-285750">
              <a:lnSpc>
                <a:spcPct val="150000"/>
              </a:lnSpc>
              <a:buFont typeface="Arial" panose="020B0604020202020204" pitchFamily="34" charset="0"/>
              <a:buChar char="•"/>
            </a:pPr>
            <a:r>
              <a:rPr lang="en-US" dirty="0"/>
              <a:t>Maintain the overall health of the system</a:t>
            </a:r>
            <a:endParaRPr lang="it-IT" dirty="0"/>
          </a:p>
        </p:txBody>
      </p:sp>
      <p:pic>
        <p:nvPicPr>
          <p:cNvPr id="2" name="Picture 1" descr="A hand with a thumb down&#10;&#10;Description automatically generated">
            <a:extLst>
              <a:ext uri="{FF2B5EF4-FFF2-40B4-BE49-F238E27FC236}">
                <a16:creationId xmlns:a16="http://schemas.microsoft.com/office/drawing/2014/main" id="{C6D0CC3C-DBC3-35D1-C406-365CEC4A5044}"/>
              </a:ext>
            </a:extLst>
          </p:cNvPr>
          <p:cNvPicPr>
            <a:picLocks noChangeAspect="1"/>
          </p:cNvPicPr>
          <p:nvPr/>
        </p:nvPicPr>
        <p:blipFill>
          <a:blip r:embed="rId3"/>
          <a:stretch>
            <a:fillRect/>
          </a:stretch>
        </p:blipFill>
        <p:spPr>
          <a:xfrm>
            <a:off x="5939878" y="3708733"/>
            <a:ext cx="1420266" cy="1398144"/>
          </a:xfrm>
          <a:prstGeom prst="rect">
            <a:avLst/>
          </a:prstGeom>
        </p:spPr>
      </p:pic>
      <p:pic>
        <p:nvPicPr>
          <p:cNvPr id="3" name="Picture 2" descr="A cartoon hand giving a thumbs up&#10;&#10;Description automatically generated">
            <a:extLst>
              <a:ext uri="{FF2B5EF4-FFF2-40B4-BE49-F238E27FC236}">
                <a16:creationId xmlns:a16="http://schemas.microsoft.com/office/drawing/2014/main" id="{B06D2D13-7FD4-1E2A-D4B8-C3013BE8441B}"/>
              </a:ext>
            </a:extLst>
          </p:cNvPr>
          <p:cNvPicPr>
            <a:picLocks noChangeAspect="1"/>
          </p:cNvPicPr>
          <p:nvPr/>
        </p:nvPicPr>
        <p:blipFill>
          <a:blip r:embed="rId4"/>
          <a:stretch>
            <a:fillRect/>
          </a:stretch>
        </p:blipFill>
        <p:spPr>
          <a:xfrm>
            <a:off x="1020782" y="5234407"/>
            <a:ext cx="1438482" cy="1398213"/>
          </a:xfrm>
          <a:prstGeom prst="rect">
            <a:avLst/>
          </a:prstGeom>
        </p:spPr>
      </p:pic>
    </p:spTree>
    <p:extLst>
      <p:ext uri="{BB962C8B-B14F-4D97-AF65-F5344CB8AC3E}">
        <p14:creationId xmlns:p14="http://schemas.microsoft.com/office/powerpoint/2010/main" val="141784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6" name="Shape 150">
            <a:extLst>
              <a:ext uri="{FF2B5EF4-FFF2-40B4-BE49-F238E27FC236}">
                <a16:creationId xmlns:a16="http://schemas.microsoft.com/office/drawing/2014/main" id="{55FB4AC5-B2D4-A418-D7D0-7E4EBCA3DEA9}"/>
              </a:ext>
            </a:extLst>
          </p:cNvPr>
          <p:cNvSpPr txBox="1">
            <a:spLocks/>
          </p:cNvSpPr>
          <p:nvPr/>
        </p:nvSpPr>
        <p:spPr>
          <a:xfrm>
            <a:off x="457200" y="-182567"/>
            <a:ext cx="5213100" cy="1143300"/>
          </a:xfrm>
          <a:prstGeom prst="rect">
            <a:avLst/>
          </a:prstGeom>
          <a:noFill/>
          <a:ln>
            <a:noFill/>
          </a:ln>
        </p:spPr>
        <p:txBody>
          <a:bodyPr spcFirstLastPara="1" wrap="square" lIns="82925" tIns="82925" rIns="82925" bIns="82925" anchor="ctr" anchorCtr="0">
            <a:noAutofit/>
          </a:bodyPr>
          <a:lstStyle>
            <a:defPPr marR="0" lvl="0" algn="l" rtl="0">
              <a:lnSpc>
                <a:spcPct val="100000"/>
              </a:lnSpc>
              <a:spcBef>
                <a:spcPts val="0"/>
              </a:spcBef>
              <a:spcAft>
                <a:spcPts val="0"/>
              </a:spcAft>
            </a:defPPr>
            <a:lvl1pPr marL="0" marR="0" lvl="0" indent="-82550" algn="l" rtl="0" eaLnBrk="1" hangingPunct="1">
              <a:lnSpc>
                <a:spcPct val="93000"/>
              </a:lnSpc>
              <a:spcBef>
                <a:spcPts val="0"/>
              </a:spcBef>
              <a:spcAft>
                <a:spcPts val="0"/>
              </a:spcAft>
              <a:buSzPts val="1300"/>
              <a:buChar char="●"/>
              <a:defRPr sz="1300" b="0" i="0" u="none" strike="noStrike" cap="none">
                <a:solidFill>
                  <a:srgbClr val="000000"/>
                </a:solidFill>
                <a:latin typeface="Arial"/>
                <a:ea typeface="Arial"/>
                <a:cs typeface="Arial"/>
                <a:sym typeface="Arial"/>
              </a:defRPr>
            </a:lvl1pPr>
            <a:lvl2pPr marL="673100" marR="0" lvl="1" indent="-336550" algn="l" rtl="0">
              <a:lnSpc>
                <a:spcPct val="93000"/>
              </a:lnSpc>
              <a:spcBef>
                <a:spcPts val="0"/>
              </a:spcBef>
              <a:spcAft>
                <a:spcPts val="0"/>
              </a:spcAft>
              <a:buSzPts val="1300"/>
              <a:buChar char="○"/>
              <a:defRPr sz="1300"/>
            </a:lvl2pPr>
            <a:lvl3pPr marL="1041400" marR="0" lvl="2" indent="-298450" algn="l" rtl="0">
              <a:lnSpc>
                <a:spcPct val="93000"/>
              </a:lnSpc>
              <a:spcBef>
                <a:spcPts val="0"/>
              </a:spcBef>
              <a:spcAft>
                <a:spcPts val="0"/>
              </a:spcAft>
              <a:buSzPts val="1300"/>
              <a:buChar char="■"/>
              <a:defRPr sz="1300"/>
            </a:lvl3pPr>
            <a:lvl4pPr marL="1447800" marR="0" lvl="3" indent="-285750" algn="l" rtl="0">
              <a:lnSpc>
                <a:spcPct val="93000"/>
              </a:lnSpc>
              <a:spcBef>
                <a:spcPts val="0"/>
              </a:spcBef>
              <a:spcAft>
                <a:spcPts val="0"/>
              </a:spcAft>
              <a:buSzPts val="1300"/>
              <a:buChar char="●"/>
              <a:defRPr sz="1300"/>
            </a:lvl4pPr>
            <a:lvl5pPr marL="1866900" marR="0" lvl="4" indent="-285750" algn="l" rtl="0">
              <a:lnSpc>
                <a:spcPct val="93000"/>
              </a:lnSpc>
              <a:spcBef>
                <a:spcPts val="0"/>
              </a:spcBef>
              <a:spcAft>
                <a:spcPts val="0"/>
              </a:spcAft>
              <a:buSzPts val="1300"/>
              <a:buChar char="○"/>
              <a:defRPr sz="1300"/>
            </a:lvl5pPr>
            <a:lvl6pPr marL="2286000" marR="0" lvl="5" indent="-298450" algn="l" rtl="0">
              <a:lnSpc>
                <a:spcPct val="93000"/>
              </a:lnSpc>
              <a:spcBef>
                <a:spcPts val="0"/>
              </a:spcBef>
              <a:spcAft>
                <a:spcPts val="0"/>
              </a:spcAft>
              <a:buSzPts val="1300"/>
              <a:buChar char="■"/>
              <a:defRPr sz="1300"/>
            </a:lvl6pPr>
            <a:lvl7pPr marL="3111500" marR="0" lvl="6" indent="-285750" algn="l" rtl="0">
              <a:lnSpc>
                <a:spcPct val="93000"/>
              </a:lnSpc>
              <a:spcBef>
                <a:spcPts val="0"/>
              </a:spcBef>
              <a:spcAft>
                <a:spcPts val="0"/>
              </a:spcAft>
              <a:buSzPts val="1300"/>
              <a:buChar char="●"/>
              <a:defRPr sz="1300"/>
            </a:lvl7pPr>
            <a:lvl8pPr marL="4356100" marR="0" lvl="7" indent="-285750" algn="l" rtl="0">
              <a:lnSpc>
                <a:spcPct val="93000"/>
              </a:lnSpc>
              <a:spcBef>
                <a:spcPts val="0"/>
              </a:spcBef>
              <a:spcAft>
                <a:spcPts val="0"/>
              </a:spcAft>
              <a:buSzPts val="1300"/>
              <a:buChar char="○"/>
              <a:defRPr sz="1300"/>
            </a:lvl8pPr>
            <a:lvl9pPr marL="6019800" marR="0" lvl="8" indent="-298450" algn="l" rtl="0">
              <a:lnSpc>
                <a:spcPct val="93000"/>
              </a:lnSpc>
              <a:spcBef>
                <a:spcPts val="0"/>
              </a:spcBef>
              <a:spcAft>
                <a:spcPts val="0"/>
              </a:spcAft>
              <a:buSzPts val="1300"/>
              <a:buChar char="■"/>
              <a:defRPr sz="1300"/>
            </a:lvl9pPr>
          </a:lstStyle>
          <a:p>
            <a:pPr indent="0">
              <a:buFontTx/>
              <a:buNone/>
            </a:pPr>
            <a:r>
              <a:rPr lang="it-IT" sz="3000" dirty="0">
                <a:solidFill>
                  <a:srgbClr val="FFFFFF"/>
                </a:solidFill>
              </a:rPr>
              <a:t>Ballerina in </a:t>
            </a:r>
            <a:r>
              <a:rPr lang="it-IT" sz="3000" dirty="0" err="1">
                <a:solidFill>
                  <a:srgbClr val="FFFFFF"/>
                </a:solidFill>
              </a:rPr>
              <a:t>Declarative</a:t>
            </a:r>
            <a:endParaRPr lang="it-IT" sz="3000" dirty="0">
              <a:solidFill>
                <a:srgbClr val="FFFFFF"/>
              </a:solidFill>
            </a:endParaRPr>
          </a:p>
        </p:txBody>
      </p:sp>
      <p:sp>
        <p:nvSpPr>
          <p:cNvPr id="7" name="TextBox 6">
            <a:extLst>
              <a:ext uri="{FF2B5EF4-FFF2-40B4-BE49-F238E27FC236}">
                <a16:creationId xmlns:a16="http://schemas.microsoft.com/office/drawing/2014/main" id="{B0EDC7EC-7E3F-201D-6E99-152D8D7C32B3}"/>
              </a:ext>
            </a:extLst>
          </p:cNvPr>
          <p:cNvSpPr txBox="1"/>
          <p:nvPr/>
        </p:nvSpPr>
        <p:spPr>
          <a:xfrm>
            <a:off x="239697" y="960733"/>
            <a:ext cx="8673484" cy="523220"/>
          </a:xfrm>
          <a:prstGeom prst="rect">
            <a:avLst/>
          </a:prstGeom>
          <a:noFill/>
        </p:spPr>
        <p:txBody>
          <a:bodyPr wrap="square" rtlCol="0">
            <a:spAutoFit/>
          </a:bodyPr>
          <a:lstStyle/>
          <a:p>
            <a:r>
              <a:rPr lang="en-US" dirty="0"/>
              <a:t>Ballerina was then juxtaposing to Kubernetes in a declarative orchestration environment, this made it possible to remedy some gaps in the language, introducing other disadvantages.</a:t>
            </a:r>
            <a:endParaRPr lang="it-IT" dirty="0"/>
          </a:p>
        </p:txBody>
      </p:sp>
      <p:sp>
        <p:nvSpPr>
          <p:cNvPr id="9" name="TextBox 8">
            <a:extLst>
              <a:ext uri="{FF2B5EF4-FFF2-40B4-BE49-F238E27FC236}">
                <a16:creationId xmlns:a16="http://schemas.microsoft.com/office/drawing/2014/main" id="{C2239BD9-30D2-0130-E322-A04737BAB51D}"/>
              </a:ext>
            </a:extLst>
          </p:cNvPr>
          <p:cNvSpPr txBox="1"/>
          <p:nvPr/>
        </p:nvSpPr>
        <p:spPr>
          <a:xfrm>
            <a:off x="993665" y="1850650"/>
            <a:ext cx="1492716" cy="369332"/>
          </a:xfrm>
          <a:prstGeom prst="rect">
            <a:avLst/>
          </a:prstGeom>
          <a:noFill/>
        </p:spPr>
        <p:txBody>
          <a:bodyPr wrap="none" rtlCol="0">
            <a:spAutoFit/>
          </a:bodyPr>
          <a:lstStyle/>
          <a:p>
            <a:pPr algn="ctr"/>
            <a:r>
              <a:rPr lang="it-IT" sz="1800" b="1" dirty="0" err="1"/>
              <a:t>Advantages</a:t>
            </a:r>
            <a:endParaRPr lang="it-IT" b="1" dirty="0"/>
          </a:p>
        </p:txBody>
      </p:sp>
      <p:sp>
        <p:nvSpPr>
          <p:cNvPr id="11" name="TextBox 10">
            <a:extLst>
              <a:ext uri="{FF2B5EF4-FFF2-40B4-BE49-F238E27FC236}">
                <a16:creationId xmlns:a16="http://schemas.microsoft.com/office/drawing/2014/main" id="{58FCC8FF-1690-E9E7-D6CB-1F79AC21694B}"/>
              </a:ext>
            </a:extLst>
          </p:cNvPr>
          <p:cNvSpPr txBox="1"/>
          <p:nvPr/>
        </p:nvSpPr>
        <p:spPr>
          <a:xfrm>
            <a:off x="239697" y="2228296"/>
            <a:ext cx="3258105" cy="1668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Replication entrusted to Kubernetes </a:t>
            </a:r>
          </a:p>
          <a:p>
            <a:pPr marL="285750" indent="-285750">
              <a:lnSpc>
                <a:spcPct val="150000"/>
              </a:lnSpc>
              <a:buFont typeface="Arial" panose="020B0604020202020204" pitchFamily="34" charset="0"/>
              <a:buChar char="•"/>
            </a:pPr>
            <a:r>
              <a:rPr lang="en-US" dirty="0"/>
              <a:t>Availability provided by Kubernetes</a:t>
            </a:r>
          </a:p>
          <a:p>
            <a:pPr marL="285750" indent="-285750">
              <a:lnSpc>
                <a:spcPct val="150000"/>
              </a:lnSpc>
              <a:buFont typeface="Arial" panose="020B0604020202020204" pitchFamily="34" charset="0"/>
              <a:buChar char="•"/>
            </a:pPr>
            <a:r>
              <a:rPr lang="en-US" dirty="0"/>
              <a:t>Better scalability</a:t>
            </a:r>
          </a:p>
          <a:p>
            <a:pPr marL="285750" indent="-285750">
              <a:lnSpc>
                <a:spcPct val="150000"/>
              </a:lnSpc>
              <a:buFont typeface="Arial" panose="020B0604020202020204" pitchFamily="34" charset="0"/>
              <a:buChar char="•"/>
            </a:pPr>
            <a:r>
              <a:rPr lang="en-US" dirty="0"/>
              <a:t>Identification of replicas (services)</a:t>
            </a:r>
          </a:p>
        </p:txBody>
      </p:sp>
      <p:sp>
        <p:nvSpPr>
          <p:cNvPr id="12" name="TextBox 11">
            <a:extLst>
              <a:ext uri="{FF2B5EF4-FFF2-40B4-BE49-F238E27FC236}">
                <a16:creationId xmlns:a16="http://schemas.microsoft.com/office/drawing/2014/main" id="{E44F3CEA-072C-F32F-D294-337CA6EEFA01}"/>
              </a:ext>
            </a:extLst>
          </p:cNvPr>
          <p:cNvSpPr txBox="1"/>
          <p:nvPr/>
        </p:nvSpPr>
        <p:spPr>
          <a:xfrm>
            <a:off x="5743352" y="1861294"/>
            <a:ext cx="1813318" cy="369332"/>
          </a:xfrm>
          <a:prstGeom prst="rect">
            <a:avLst/>
          </a:prstGeom>
          <a:noFill/>
        </p:spPr>
        <p:txBody>
          <a:bodyPr wrap="none" rtlCol="0">
            <a:spAutoFit/>
          </a:bodyPr>
          <a:lstStyle/>
          <a:p>
            <a:pPr algn="ctr"/>
            <a:r>
              <a:rPr lang="it-IT" sz="1800" b="1" dirty="0" err="1"/>
              <a:t>Disadvantages</a:t>
            </a:r>
            <a:endParaRPr lang="it-IT" b="1" dirty="0"/>
          </a:p>
        </p:txBody>
      </p:sp>
      <p:sp>
        <p:nvSpPr>
          <p:cNvPr id="13" name="TextBox 12">
            <a:extLst>
              <a:ext uri="{FF2B5EF4-FFF2-40B4-BE49-F238E27FC236}">
                <a16:creationId xmlns:a16="http://schemas.microsoft.com/office/drawing/2014/main" id="{3C3BAF16-14E9-70CB-FEFF-D3D99ECC083C}"/>
              </a:ext>
            </a:extLst>
          </p:cNvPr>
          <p:cNvSpPr txBox="1"/>
          <p:nvPr/>
        </p:nvSpPr>
        <p:spPr>
          <a:xfrm>
            <a:off x="5140804" y="2228861"/>
            <a:ext cx="3763499" cy="10218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Increased complexity</a:t>
            </a:r>
          </a:p>
          <a:p>
            <a:pPr marL="285750" indent="-285750">
              <a:lnSpc>
                <a:spcPct val="150000"/>
              </a:lnSpc>
              <a:buFont typeface="Arial" panose="020B0604020202020204" pitchFamily="34" charset="0"/>
              <a:buChar char="•"/>
            </a:pPr>
            <a:r>
              <a:rPr lang="en-US" dirty="0"/>
              <a:t>Create right configuration files</a:t>
            </a:r>
          </a:p>
          <a:p>
            <a:pPr marL="285750" indent="-285750">
              <a:lnSpc>
                <a:spcPct val="150000"/>
              </a:lnSpc>
              <a:buFont typeface="Arial" panose="020B0604020202020204" pitchFamily="34" charset="0"/>
              <a:buChar char="•"/>
            </a:pPr>
            <a:r>
              <a:rPr lang="en-US" dirty="0"/>
              <a:t>Dependency on Kubernetes infrastructure</a:t>
            </a:r>
          </a:p>
        </p:txBody>
      </p:sp>
      <p:pic>
        <p:nvPicPr>
          <p:cNvPr id="5" name="Picture 4" descr="A hand with a thumb down&#10;&#10;Description automatically generated">
            <a:extLst>
              <a:ext uri="{FF2B5EF4-FFF2-40B4-BE49-F238E27FC236}">
                <a16:creationId xmlns:a16="http://schemas.microsoft.com/office/drawing/2014/main" id="{4A7FC1D8-EAFB-9126-9B23-431454D4251C}"/>
              </a:ext>
            </a:extLst>
          </p:cNvPr>
          <p:cNvPicPr>
            <a:picLocks noChangeAspect="1"/>
          </p:cNvPicPr>
          <p:nvPr/>
        </p:nvPicPr>
        <p:blipFill>
          <a:blip r:embed="rId3"/>
          <a:stretch>
            <a:fillRect/>
          </a:stretch>
        </p:blipFill>
        <p:spPr>
          <a:xfrm>
            <a:off x="5939878" y="4499054"/>
            <a:ext cx="1420266" cy="1398144"/>
          </a:xfrm>
          <a:prstGeom prst="rect">
            <a:avLst/>
          </a:prstGeom>
        </p:spPr>
      </p:pic>
      <p:pic>
        <p:nvPicPr>
          <p:cNvPr id="10" name="Picture 9" descr="A cartoon hand giving a thumbs up&#10;&#10;Description automatically generated">
            <a:extLst>
              <a:ext uri="{FF2B5EF4-FFF2-40B4-BE49-F238E27FC236}">
                <a16:creationId xmlns:a16="http://schemas.microsoft.com/office/drawing/2014/main" id="{BA13EC2E-2C85-855E-8775-924E053D65F3}"/>
              </a:ext>
            </a:extLst>
          </p:cNvPr>
          <p:cNvPicPr>
            <a:picLocks noChangeAspect="1"/>
          </p:cNvPicPr>
          <p:nvPr/>
        </p:nvPicPr>
        <p:blipFill>
          <a:blip r:embed="rId4"/>
          <a:stretch>
            <a:fillRect/>
          </a:stretch>
        </p:blipFill>
        <p:spPr>
          <a:xfrm>
            <a:off x="1149508" y="4499054"/>
            <a:ext cx="1438482" cy="1398213"/>
          </a:xfrm>
          <a:prstGeom prst="rect">
            <a:avLst/>
          </a:prstGeom>
        </p:spPr>
      </p:pic>
    </p:spTree>
    <p:extLst>
      <p:ext uri="{BB962C8B-B14F-4D97-AF65-F5344CB8AC3E}">
        <p14:creationId xmlns:p14="http://schemas.microsoft.com/office/powerpoint/2010/main" val="1244241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6" name="Shape 150">
            <a:extLst>
              <a:ext uri="{FF2B5EF4-FFF2-40B4-BE49-F238E27FC236}">
                <a16:creationId xmlns:a16="http://schemas.microsoft.com/office/drawing/2014/main" id="{55FB4AC5-B2D4-A418-D7D0-7E4EBCA3DEA9}"/>
              </a:ext>
            </a:extLst>
          </p:cNvPr>
          <p:cNvSpPr txBox="1">
            <a:spLocks/>
          </p:cNvSpPr>
          <p:nvPr/>
        </p:nvSpPr>
        <p:spPr>
          <a:xfrm>
            <a:off x="457200" y="-182567"/>
            <a:ext cx="5213100" cy="1143300"/>
          </a:xfrm>
          <a:prstGeom prst="rect">
            <a:avLst/>
          </a:prstGeom>
          <a:noFill/>
          <a:ln>
            <a:noFill/>
          </a:ln>
        </p:spPr>
        <p:txBody>
          <a:bodyPr spcFirstLastPara="1" wrap="square" lIns="82925" tIns="82925" rIns="82925" bIns="82925" anchor="ctr" anchorCtr="0">
            <a:noAutofit/>
          </a:bodyPr>
          <a:lstStyle>
            <a:defPPr marR="0" lvl="0" algn="l" rtl="0">
              <a:lnSpc>
                <a:spcPct val="100000"/>
              </a:lnSpc>
              <a:spcBef>
                <a:spcPts val="0"/>
              </a:spcBef>
              <a:spcAft>
                <a:spcPts val="0"/>
              </a:spcAft>
            </a:defPPr>
            <a:lvl1pPr marL="0" marR="0" lvl="0" indent="-82550" algn="l" rtl="0" eaLnBrk="1" hangingPunct="1">
              <a:lnSpc>
                <a:spcPct val="93000"/>
              </a:lnSpc>
              <a:spcBef>
                <a:spcPts val="0"/>
              </a:spcBef>
              <a:spcAft>
                <a:spcPts val="0"/>
              </a:spcAft>
              <a:buSzPts val="1300"/>
              <a:buChar char="●"/>
              <a:defRPr sz="1300" b="0" i="0" u="none" strike="noStrike" cap="none">
                <a:solidFill>
                  <a:srgbClr val="000000"/>
                </a:solidFill>
                <a:latin typeface="Arial"/>
                <a:ea typeface="Arial"/>
                <a:cs typeface="Arial"/>
                <a:sym typeface="Arial"/>
              </a:defRPr>
            </a:lvl1pPr>
            <a:lvl2pPr marL="673100" marR="0" lvl="1" indent="-336550" algn="l" rtl="0">
              <a:lnSpc>
                <a:spcPct val="93000"/>
              </a:lnSpc>
              <a:spcBef>
                <a:spcPts val="0"/>
              </a:spcBef>
              <a:spcAft>
                <a:spcPts val="0"/>
              </a:spcAft>
              <a:buSzPts val="1300"/>
              <a:buChar char="○"/>
              <a:defRPr sz="1300"/>
            </a:lvl2pPr>
            <a:lvl3pPr marL="1041400" marR="0" lvl="2" indent="-298450" algn="l" rtl="0">
              <a:lnSpc>
                <a:spcPct val="93000"/>
              </a:lnSpc>
              <a:spcBef>
                <a:spcPts val="0"/>
              </a:spcBef>
              <a:spcAft>
                <a:spcPts val="0"/>
              </a:spcAft>
              <a:buSzPts val="1300"/>
              <a:buChar char="■"/>
              <a:defRPr sz="1300"/>
            </a:lvl3pPr>
            <a:lvl4pPr marL="1447800" marR="0" lvl="3" indent="-285750" algn="l" rtl="0">
              <a:lnSpc>
                <a:spcPct val="93000"/>
              </a:lnSpc>
              <a:spcBef>
                <a:spcPts val="0"/>
              </a:spcBef>
              <a:spcAft>
                <a:spcPts val="0"/>
              </a:spcAft>
              <a:buSzPts val="1300"/>
              <a:buChar char="●"/>
              <a:defRPr sz="1300"/>
            </a:lvl4pPr>
            <a:lvl5pPr marL="1866900" marR="0" lvl="4" indent="-285750" algn="l" rtl="0">
              <a:lnSpc>
                <a:spcPct val="93000"/>
              </a:lnSpc>
              <a:spcBef>
                <a:spcPts val="0"/>
              </a:spcBef>
              <a:spcAft>
                <a:spcPts val="0"/>
              </a:spcAft>
              <a:buSzPts val="1300"/>
              <a:buChar char="○"/>
              <a:defRPr sz="1300"/>
            </a:lvl5pPr>
            <a:lvl6pPr marL="2286000" marR="0" lvl="5" indent="-298450" algn="l" rtl="0">
              <a:lnSpc>
                <a:spcPct val="93000"/>
              </a:lnSpc>
              <a:spcBef>
                <a:spcPts val="0"/>
              </a:spcBef>
              <a:spcAft>
                <a:spcPts val="0"/>
              </a:spcAft>
              <a:buSzPts val="1300"/>
              <a:buChar char="■"/>
              <a:defRPr sz="1300"/>
            </a:lvl6pPr>
            <a:lvl7pPr marL="3111500" marR="0" lvl="6" indent="-285750" algn="l" rtl="0">
              <a:lnSpc>
                <a:spcPct val="93000"/>
              </a:lnSpc>
              <a:spcBef>
                <a:spcPts val="0"/>
              </a:spcBef>
              <a:spcAft>
                <a:spcPts val="0"/>
              </a:spcAft>
              <a:buSzPts val="1300"/>
              <a:buChar char="●"/>
              <a:defRPr sz="1300"/>
            </a:lvl7pPr>
            <a:lvl8pPr marL="4356100" marR="0" lvl="7" indent="-285750" algn="l" rtl="0">
              <a:lnSpc>
                <a:spcPct val="93000"/>
              </a:lnSpc>
              <a:spcBef>
                <a:spcPts val="0"/>
              </a:spcBef>
              <a:spcAft>
                <a:spcPts val="0"/>
              </a:spcAft>
              <a:buSzPts val="1300"/>
              <a:buChar char="○"/>
              <a:defRPr sz="1300"/>
            </a:lvl8pPr>
            <a:lvl9pPr marL="6019800" marR="0" lvl="8" indent="-298450" algn="l" rtl="0">
              <a:lnSpc>
                <a:spcPct val="93000"/>
              </a:lnSpc>
              <a:spcBef>
                <a:spcPts val="0"/>
              </a:spcBef>
              <a:spcAft>
                <a:spcPts val="0"/>
              </a:spcAft>
              <a:buSzPts val="1300"/>
              <a:buChar char="■"/>
              <a:defRPr sz="1300"/>
            </a:lvl9pPr>
          </a:lstStyle>
          <a:p>
            <a:pPr indent="0">
              <a:buFontTx/>
              <a:buNone/>
            </a:pPr>
            <a:r>
              <a:rPr lang="it-IT" sz="3000">
                <a:solidFill>
                  <a:srgbClr val="FFFFFF"/>
                </a:solidFill>
              </a:rPr>
              <a:t>Summary</a:t>
            </a:r>
            <a:endParaRPr lang="it-IT" sz="3000" dirty="0">
              <a:solidFill>
                <a:srgbClr val="FFFFFF"/>
              </a:solidFill>
            </a:endParaRPr>
          </a:p>
        </p:txBody>
      </p:sp>
      <p:sp>
        <p:nvSpPr>
          <p:cNvPr id="2" name="TextBox 1">
            <a:extLst>
              <a:ext uri="{FF2B5EF4-FFF2-40B4-BE49-F238E27FC236}">
                <a16:creationId xmlns:a16="http://schemas.microsoft.com/office/drawing/2014/main" id="{2A1A8F5B-F3DB-01E4-6CA8-1189A891E192}"/>
              </a:ext>
            </a:extLst>
          </p:cNvPr>
          <p:cNvSpPr txBox="1"/>
          <p:nvPr/>
        </p:nvSpPr>
        <p:spPr>
          <a:xfrm>
            <a:off x="177553" y="1362748"/>
            <a:ext cx="8535880" cy="1991379"/>
          </a:xfrm>
          <a:prstGeom prst="rect">
            <a:avLst/>
          </a:prstGeom>
          <a:noFill/>
        </p:spPr>
        <p:txBody>
          <a:bodyPr wrap="square" rtlCol="0">
            <a:spAutoFit/>
          </a:bodyPr>
          <a:lstStyle/>
          <a:p>
            <a:pPr>
              <a:lnSpc>
                <a:spcPct val="150000"/>
              </a:lnSpc>
            </a:pPr>
            <a:r>
              <a:rPr lang="en-US" dirty="0"/>
              <a:t>From the analysis of the advantages and disadvantages in different situations, I feel like saying that:</a:t>
            </a:r>
          </a:p>
          <a:p>
            <a:pPr marL="285750" indent="-285750">
              <a:lnSpc>
                <a:spcPct val="150000"/>
              </a:lnSpc>
              <a:buFont typeface="Arial" panose="020B0604020202020204" pitchFamily="34" charset="0"/>
              <a:buChar char="•"/>
            </a:pPr>
            <a:r>
              <a:rPr lang="en-US" dirty="0"/>
              <a:t>If you need more flexibility in orchestration, then using Ballerina is still great for that purpose</a:t>
            </a:r>
          </a:p>
          <a:p>
            <a:pPr marL="285750" indent="-285750">
              <a:lnSpc>
                <a:spcPct val="150000"/>
              </a:lnSpc>
              <a:buFont typeface="Arial" panose="020B0604020202020204" pitchFamily="34" charset="0"/>
              <a:buChar char="•"/>
            </a:pPr>
            <a:r>
              <a:rPr lang="en-US" dirty="0"/>
              <a:t>If, on the other hand, you prefer to have a more robust environment, the best solution is orchestration with Kubernetes alongside Ballerina.</a:t>
            </a:r>
          </a:p>
          <a:p>
            <a:pPr>
              <a:lnSpc>
                <a:spcPct val="150000"/>
              </a:lnSpc>
            </a:pPr>
            <a:r>
              <a:rPr lang="en-US" dirty="0"/>
              <a:t>This because Kubernetes takes care of the core functionality for maintaining the system, while Ballerina can take care of the process flow.</a:t>
            </a:r>
            <a:endParaRPr lang="it-IT" dirty="0"/>
          </a:p>
        </p:txBody>
      </p:sp>
      <p:pic>
        <p:nvPicPr>
          <p:cNvPr id="4" name="Picture 3" descr="A hand writing on a transparent board&#10;&#10;Description automatically generated">
            <a:extLst>
              <a:ext uri="{FF2B5EF4-FFF2-40B4-BE49-F238E27FC236}">
                <a16:creationId xmlns:a16="http://schemas.microsoft.com/office/drawing/2014/main" id="{73996BC5-D775-6945-E6D2-F57F5B4BD2F5}"/>
              </a:ext>
            </a:extLst>
          </p:cNvPr>
          <p:cNvPicPr>
            <a:picLocks noChangeAspect="1"/>
          </p:cNvPicPr>
          <p:nvPr/>
        </p:nvPicPr>
        <p:blipFill>
          <a:blip r:embed="rId3"/>
          <a:stretch>
            <a:fillRect/>
          </a:stretch>
        </p:blipFill>
        <p:spPr>
          <a:xfrm>
            <a:off x="4350058" y="3258357"/>
            <a:ext cx="3977197" cy="2651464"/>
          </a:xfrm>
          <a:prstGeom prst="rect">
            <a:avLst/>
          </a:prstGeom>
        </p:spPr>
      </p:pic>
    </p:spTree>
    <p:extLst>
      <p:ext uri="{BB962C8B-B14F-4D97-AF65-F5344CB8AC3E}">
        <p14:creationId xmlns:p14="http://schemas.microsoft.com/office/powerpoint/2010/main" val="2561912440"/>
      </p:ext>
    </p:extLst>
  </p:cSld>
  <p:clrMapOvr>
    <a:masterClrMapping/>
  </p:clrMapOvr>
</p:sld>
</file>

<file path=ppt/theme/theme1.xml><?xml version="1.0" encoding="utf-8"?>
<a:theme xmlns:a="http://schemas.openxmlformats.org/drawingml/2006/main" name="Custom">
  <a:themeElements>
    <a:clrScheme name="null 1">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vuoto presentazioni UniPD.potx" id="{9A24300C-EB11-488F-96B8-A0DEDFC77F1B}" vid="{036944D5-81C9-4B13-928C-0CEDD9F12C3B}"/>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vuoto presentazioni UniPD.potx" id="{9A24300C-EB11-488F-96B8-A0DEDFC77F1B}" vid="{0AD1E55E-450C-4F58-AC83-9B4747D8341F}"/>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vuoto presentazioni DM UniPD (1)</Template>
  <TotalTime>1400</TotalTime>
  <Words>1654</Words>
  <Application>Microsoft Office PowerPoint</Application>
  <PresentationFormat>On-screen Show (4:3)</PresentationFormat>
  <Paragraphs>169</Paragraphs>
  <Slides>25</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Calibri</vt:lpstr>
      <vt:lpstr>Arial</vt:lpstr>
      <vt:lpstr>Cuprum</vt:lpstr>
      <vt:lpstr>Lato</vt:lpstr>
      <vt:lpstr>Source Sans Pro</vt:lpstr>
      <vt:lpstr>Custom</vt:lpstr>
      <vt:lpstr>Simple Light</vt:lpstr>
      <vt:lpstr>PowerPoint Presentation</vt:lpstr>
      <vt:lpstr>PowerPoint Presentation</vt:lpstr>
      <vt:lpstr>PowerPoint Presentation</vt:lpstr>
      <vt:lpstr>PowerPoint Presentation</vt:lpstr>
      <vt:lpstr>Programmatic Orchestration</vt:lpstr>
      <vt:lpstr>Declarative Orchestration</vt:lpstr>
      <vt:lpstr>PowerPoint Presentation</vt:lpstr>
      <vt:lpstr>PowerPoint Presentation</vt:lpstr>
      <vt:lpstr>PowerPoint Presentation</vt:lpstr>
      <vt:lpstr>PowerPoint Presentation</vt:lpstr>
      <vt:lpstr>Originality</vt:lpstr>
      <vt:lpstr>PowerPoint Presentation</vt:lpstr>
      <vt:lpstr>Originality 2</vt:lpstr>
      <vt:lpstr>Originality 2</vt:lpstr>
      <vt:lpstr>PowerPoint Presentation</vt:lpstr>
      <vt:lpstr>Learning Outcomes</vt:lpstr>
      <vt:lpstr>Learning Outcomes</vt:lpstr>
      <vt:lpstr>Learning Outcomes</vt:lpstr>
      <vt:lpstr>Learning Outcomes</vt:lpstr>
      <vt:lpstr>Learning Outcomes</vt:lpstr>
      <vt:lpstr>PowerPoint Presentation</vt:lpstr>
      <vt:lpstr>Imbalance</vt:lpstr>
      <vt:lpstr>PowerPoint Presentation</vt:lpstr>
      <vt:lpstr>Criticisms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Nardelotto</dc:creator>
  <cp:lastModifiedBy>Marco Nardelotto</cp:lastModifiedBy>
  <cp:revision>70</cp:revision>
  <dcterms:created xsi:type="dcterms:W3CDTF">2023-07-12T08:39:21Z</dcterms:created>
  <dcterms:modified xsi:type="dcterms:W3CDTF">2023-07-24T13:56:13Z</dcterms:modified>
</cp:coreProperties>
</file>